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saveSubsetFonts="1">
  <p:sldMasterIdLst>
    <p:sldMasterId id="2147483648" r:id="rId1"/>
    <p:sldMasterId id="2147483649" r:id="rId2"/>
  </p:sldMasterIdLst>
  <p:notesMasterIdLst>
    <p:notesMasterId r:id="rId20"/>
  </p:notesMasterIdLst>
  <p:handoutMasterIdLst>
    <p:handoutMasterId r:id="rId21"/>
  </p:handoutMasterIdLst>
  <p:sldIdLst>
    <p:sldId id="266" r:id="rId3"/>
    <p:sldId id="281" r:id="rId4"/>
    <p:sldId id="267" r:id="rId5"/>
    <p:sldId id="271" r:id="rId6"/>
    <p:sldId id="268" r:id="rId7"/>
    <p:sldId id="269" r:id="rId8"/>
    <p:sldId id="270" r:id="rId9"/>
    <p:sldId id="272" r:id="rId10"/>
    <p:sldId id="273" r:id="rId11"/>
    <p:sldId id="274" r:id="rId12"/>
    <p:sldId id="279" r:id="rId13"/>
    <p:sldId id="264" r:id="rId14"/>
    <p:sldId id="261" r:id="rId15"/>
    <p:sldId id="257" r:id="rId16"/>
    <p:sldId id="260" r:id="rId17"/>
    <p:sldId id="258" r:id="rId18"/>
    <p:sldId id="259" r:id="rId19"/>
  </p:sldIdLst>
  <p:sldSz cx="9144000" cy="6858000" type="letter"/>
  <p:notesSz cx="6858000" cy="9144000"/>
  <p:defaultTextStyle>
    <a:defPPr>
      <a:defRPr lang="en-US"/>
    </a:defPPr>
    <a:lvl1pPr algn="ctr" rtl="0" fontAlgn="base">
      <a:spcBef>
        <a:spcPct val="0"/>
      </a:spcBef>
      <a:spcAft>
        <a:spcPct val="0"/>
      </a:spcAft>
      <a:defRPr sz="4200" kern="1200">
        <a:solidFill>
          <a:srgbClr val="000000"/>
        </a:solidFill>
        <a:latin typeface="GillSans" pitchFamily="1" charset="0"/>
        <a:ea typeface="+mn-ea"/>
        <a:cs typeface="+mn-cs"/>
      </a:defRPr>
    </a:lvl1pPr>
    <a:lvl2pPr marL="457200" algn="ctr" rtl="0" fontAlgn="base">
      <a:spcBef>
        <a:spcPct val="0"/>
      </a:spcBef>
      <a:spcAft>
        <a:spcPct val="0"/>
      </a:spcAft>
      <a:defRPr sz="4200" kern="1200">
        <a:solidFill>
          <a:srgbClr val="000000"/>
        </a:solidFill>
        <a:latin typeface="GillSans" pitchFamily="1" charset="0"/>
        <a:ea typeface="+mn-ea"/>
        <a:cs typeface="+mn-cs"/>
      </a:defRPr>
    </a:lvl2pPr>
    <a:lvl3pPr marL="914400" algn="ctr" rtl="0" fontAlgn="base">
      <a:spcBef>
        <a:spcPct val="0"/>
      </a:spcBef>
      <a:spcAft>
        <a:spcPct val="0"/>
      </a:spcAft>
      <a:defRPr sz="4200" kern="1200">
        <a:solidFill>
          <a:srgbClr val="000000"/>
        </a:solidFill>
        <a:latin typeface="GillSans" pitchFamily="1" charset="0"/>
        <a:ea typeface="+mn-ea"/>
        <a:cs typeface="+mn-cs"/>
      </a:defRPr>
    </a:lvl3pPr>
    <a:lvl4pPr marL="1371600" algn="ctr" rtl="0" fontAlgn="base">
      <a:spcBef>
        <a:spcPct val="0"/>
      </a:spcBef>
      <a:spcAft>
        <a:spcPct val="0"/>
      </a:spcAft>
      <a:defRPr sz="4200" kern="1200">
        <a:solidFill>
          <a:srgbClr val="000000"/>
        </a:solidFill>
        <a:latin typeface="GillSans" pitchFamily="1" charset="0"/>
        <a:ea typeface="+mn-ea"/>
        <a:cs typeface="+mn-cs"/>
      </a:defRPr>
    </a:lvl4pPr>
    <a:lvl5pPr marL="1828800" algn="ctr" rtl="0" fontAlgn="base">
      <a:spcBef>
        <a:spcPct val="0"/>
      </a:spcBef>
      <a:spcAft>
        <a:spcPct val="0"/>
      </a:spcAft>
      <a:defRPr sz="4200" kern="1200">
        <a:solidFill>
          <a:srgbClr val="000000"/>
        </a:solidFill>
        <a:latin typeface="GillSans" pitchFamily="1" charset="0"/>
        <a:ea typeface="+mn-ea"/>
        <a:cs typeface="+mn-cs"/>
      </a:defRPr>
    </a:lvl5pPr>
    <a:lvl6pPr marL="2286000" algn="l" defTabSz="914400" rtl="0" eaLnBrk="1" latinLnBrk="0" hangingPunct="1">
      <a:defRPr sz="4200" kern="1200">
        <a:solidFill>
          <a:srgbClr val="000000"/>
        </a:solidFill>
        <a:latin typeface="GillSans" pitchFamily="1" charset="0"/>
        <a:ea typeface="+mn-ea"/>
        <a:cs typeface="+mn-cs"/>
      </a:defRPr>
    </a:lvl6pPr>
    <a:lvl7pPr marL="2743200" algn="l" defTabSz="914400" rtl="0" eaLnBrk="1" latinLnBrk="0" hangingPunct="1">
      <a:defRPr sz="4200" kern="1200">
        <a:solidFill>
          <a:srgbClr val="000000"/>
        </a:solidFill>
        <a:latin typeface="GillSans" pitchFamily="1" charset="0"/>
        <a:ea typeface="+mn-ea"/>
        <a:cs typeface="+mn-cs"/>
      </a:defRPr>
    </a:lvl7pPr>
    <a:lvl8pPr marL="3200400" algn="l" defTabSz="914400" rtl="0" eaLnBrk="1" latinLnBrk="0" hangingPunct="1">
      <a:defRPr sz="4200" kern="1200">
        <a:solidFill>
          <a:srgbClr val="000000"/>
        </a:solidFill>
        <a:latin typeface="GillSans" pitchFamily="1" charset="0"/>
        <a:ea typeface="+mn-ea"/>
        <a:cs typeface="+mn-cs"/>
      </a:defRPr>
    </a:lvl8pPr>
    <a:lvl9pPr marL="3657600" algn="l" defTabSz="914400" rtl="0" eaLnBrk="1" latinLnBrk="0" hangingPunct="1">
      <a:defRPr sz="4200" kern="1200">
        <a:solidFill>
          <a:srgbClr val="000000"/>
        </a:solidFill>
        <a:latin typeface="GillSans"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2052"/>
    <a:srgbClr val="8B1522"/>
    <a:srgbClr val="153A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19" autoAdjust="0"/>
    <p:restoredTop sz="95367" autoAdjust="0"/>
  </p:normalViewPr>
  <p:slideViewPr>
    <p:cSldViewPr>
      <p:cViewPr varScale="1">
        <p:scale>
          <a:sx n="67" d="100"/>
          <a:sy n="67" d="100"/>
        </p:scale>
        <p:origin x="-5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32" d="100"/>
          <a:sy n="132" d="100"/>
        </p:scale>
        <p:origin x="-3768"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79875" name="Rectangle 3"/>
          <p:cNvSpPr>
            <a:spLocks noGrp="1"/>
          </p:cNvSpPr>
          <p:nvPr>
            <p:ph type="dt" sz="quarter"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9876" name="Rectangle 4"/>
          <p:cNvSpPr>
            <a:spLocks noGrp="1"/>
          </p:cNvSpPr>
          <p:nvPr>
            <p:ph type="ftr" sz="quarter" idx="2"/>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79877" name="Rectangle 5"/>
          <p:cNvSpPr>
            <a:spLocks noGrp="1"/>
          </p:cNvSpPr>
          <p:nvPr>
            <p:ph type="sldNum" sz="quarter" idx="3"/>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6DEC8C6-DD4E-497A-9555-430C8AC0D4C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43011" name="Rectangle 3"/>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3013" name="Rectangle 5"/>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4" name="Rectangle 6"/>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43015"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19C4ACB-8EA9-4818-9AD1-ACF5494B6DA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Sans" pitchFamily="1" charset="0"/>
        <a:ea typeface="+mn-ea"/>
        <a:cs typeface="+mn-cs"/>
      </a:defRPr>
    </a:lvl1pPr>
    <a:lvl2pPr marL="457200" algn="l" rtl="0" fontAlgn="base">
      <a:spcBef>
        <a:spcPct val="0"/>
      </a:spcBef>
      <a:spcAft>
        <a:spcPct val="0"/>
      </a:spcAft>
      <a:defRPr sz="1200" kern="1200">
        <a:solidFill>
          <a:schemeClr val="tx1"/>
        </a:solidFill>
        <a:latin typeface="GillSans" pitchFamily="1" charset="0"/>
        <a:ea typeface="+mn-ea"/>
        <a:cs typeface="+mn-cs"/>
      </a:defRPr>
    </a:lvl2pPr>
    <a:lvl3pPr marL="914400" algn="l" rtl="0" fontAlgn="base">
      <a:spcBef>
        <a:spcPct val="0"/>
      </a:spcBef>
      <a:spcAft>
        <a:spcPct val="0"/>
      </a:spcAft>
      <a:defRPr sz="1200" kern="1200">
        <a:solidFill>
          <a:schemeClr val="tx1"/>
        </a:solidFill>
        <a:latin typeface="GillSans" pitchFamily="1" charset="0"/>
        <a:ea typeface="+mn-ea"/>
        <a:cs typeface="+mn-cs"/>
      </a:defRPr>
    </a:lvl3pPr>
    <a:lvl4pPr marL="1371600" algn="l" rtl="0" fontAlgn="base">
      <a:spcBef>
        <a:spcPct val="0"/>
      </a:spcBef>
      <a:spcAft>
        <a:spcPct val="0"/>
      </a:spcAft>
      <a:defRPr sz="1200" kern="1200">
        <a:solidFill>
          <a:schemeClr val="tx1"/>
        </a:solidFill>
        <a:latin typeface="GillSans" pitchFamily="1" charset="0"/>
        <a:ea typeface="+mn-ea"/>
        <a:cs typeface="+mn-cs"/>
      </a:defRPr>
    </a:lvl4pPr>
    <a:lvl5pPr marL="1828800" algn="l" rtl="0" fontAlgn="base">
      <a:spcBef>
        <a:spcPct val="0"/>
      </a:spcBef>
      <a:spcAft>
        <a:spcPct val="0"/>
      </a:spcAft>
      <a:defRPr sz="1200" kern="1200">
        <a:solidFill>
          <a:schemeClr val="tx1"/>
        </a:solidFill>
        <a:latin typeface="GillSan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9A99EED-22D6-4256-ADE3-A73E8E1C8FCC}" type="slidenum">
              <a:rPr lang="en-US"/>
              <a:pPr/>
              <a:t>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794C411-C43D-468D-92D9-7E863701E16B}" type="slidenum">
              <a:rPr lang="en-US"/>
              <a:pPr/>
              <a:t>14</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794C411-C43D-468D-92D9-7E863701E16B}" type="slidenum">
              <a:rPr lang="en-US"/>
              <a:pPr/>
              <a:t>16</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794C411-C43D-468D-92D9-7E863701E16B}" type="slidenum">
              <a:rPr lang="en-US"/>
              <a:pPr/>
              <a:t>17</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9A99EED-22D6-4256-ADE3-A73E8E1C8FCC}" type="slidenum">
              <a:rPr lang="en-US"/>
              <a:pPr/>
              <a:t>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9A99EED-22D6-4256-ADE3-A73E8E1C8FCC}" type="slidenum">
              <a:rPr lang="en-US"/>
              <a:pPr/>
              <a:t>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9A99EED-22D6-4256-ADE3-A73E8E1C8FCC}" type="slidenum">
              <a:rPr lang="en-US"/>
              <a:pPr/>
              <a:t>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9A99EED-22D6-4256-ADE3-A73E8E1C8FCC}" type="slidenum">
              <a:rPr lang="en-US"/>
              <a:pPr/>
              <a:t>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9A99EED-22D6-4256-ADE3-A73E8E1C8FCC}" type="slidenum">
              <a:rPr lang="en-US"/>
              <a:pPr/>
              <a:t>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9A99EED-22D6-4256-ADE3-A73E8E1C8FCC}" type="slidenum">
              <a:rPr lang="en-US"/>
              <a:pPr/>
              <a:t>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9A99EED-22D6-4256-ADE3-A73E8E1C8FCC}" type="slidenum">
              <a:rPr lang="en-US"/>
              <a:pPr/>
              <a:t>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9A99EED-22D6-4256-ADE3-A73E8E1C8FCC}" type="slidenum">
              <a:rPr lang="en-US"/>
              <a:pPr/>
              <a:t>10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9" name="Picture 15" descr="bt_slide_3A"/>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eaLnBrk="1" fontAlgn="base" hangingPunct="1">
        <a:spcBef>
          <a:spcPct val="0"/>
        </a:spcBef>
        <a:spcAft>
          <a:spcPts val="138"/>
        </a:spcAft>
        <a:defRPr sz="5900">
          <a:solidFill>
            <a:srgbClr val="000000"/>
          </a:solidFill>
          <a:latin typeface="+mj-lt"/>
          <a:ea typeface="+mj-ea"/>
          <a:cs typeface="+mj-cs"/>
        </a:defRPr>
      </a:lvl1pPr>
      <a:lvl2pPr eaLnBrk="1" fontAlgn="base" hangingPunct="1">
        <a:spcBef>
          <a:spcPct val="0"/>
        </a:spcBef>
        <a:spcAft>
          <a:spcPts val="138"/>
        </a:spcAft>
        <a:defRPr sz="5900">
          <a:solidFill>
            <a:srgbClr val="000000"/>
          </a:solidFill>
          <a:latin typeface="Arial" charset="0"/>
        </a:defRPr>
      </a:lvl2pPr>
      <a:lvl3pPr eaLnBrk="1" fontAlgn="base" hangingPunct="1">
        <a:spcBef>
          <a:spcPct val="0"/>
        </a:spcBef>
        <a:spcAft>
          <a:spcPts val="138"/>
        </a:spcAft>
        <a:defRPr sz="5900">
          <a:solidFill>
            <a:srgbClr val="000000"/>
          </a:solidFill>
          <a:latin typeface="Arial" charset="0"/>
        </a:defRPr>
      </a:lvl3pPr>
      <a:lvl4pPr eaLnBrk="1" fontAlgn="base" hangingPunct="1">
        <a:spcBef>
          <a:spcPct val="0"/>
        </a:spcBef>
        <a:spcAft>
          <a:spcPts val="138"/>
        </a:spcAft>
        <a:defRPr sz="5900">
          <a:solidFill>
            <a:srgbClr val="000000"/>
          </a:solidFill>
          <a:latin typeface="Arial" charset="0"/>
        </a:defRPr>
      </a:lvl4pPr>
      <a:lvl5pPr eaLnBrk="1" fontAlgn="base" hangingPunct="1">
        <a:spcBef>
          <a:spcPct val="0"/>
        </a:spcBef>
        <a:spcAft>
          <a:spcPts val="138"/>
        </a:spcAft>
        <a:defRPr sz="5900">
          <a:solidFill>
            <a:srgbClr val="000000"/>
          </a:solidFill>
          <a:latin typeface="Arial" charset="0"/>
        </a:defRPr>
      </a:lvl5pPr>
      <a:lvl6pPr marL="457200" eaLnBrk="1" fontAlgn="base" hangingPunct="1">
        <a:spcBef>
          <a:spcPct val="0"/>
        </a:spcBef>
        <a:spcAft>
          <a:spcPts val="138"/>
        </a:spcAft>
        <a:defRPr sz="5900">
          <a:solidFill>
            <a:srgbClr val="000000"/>
          </a:solidFill>
          <a:latin typeface="Arial" charset="0"/>
        </a:defRPr>
      </a:lvl6pPr>
      <a:lvl7pPr marL="914400" eaLnBrk="1" fontAlgn="base" hangingPunct="1">
        <a:spcBef>
          <a:spcPct val="0"/>
        </a:spcBef>
        <a:spcAft>
          <a:spcPts val="138"/>
        </a:spcAft>
        <a:defRPr sz="5900">
          <a:solidFill>
            <a:srgbClr val="000000"/>
          </a:solidFill>
          <a:latin typeface="Arial" charset="0"/>
        </a:defRPr>
      </a:lvl7pPr>
      <a:lvl8pPr marL="1371600" eaLnBrk="1" fontAlgn="base" hangingPunct="1">
        <a:spcBef>
          <a:spcPct val="0"/>
        </a:spcBef>
        <a:spcAft>
          <a:spcPts val="138"/>
        </a:spcAft>
        <a:defRPr sz="5900">
          <a:solidFill>
            <a:srgbClr val="000000"/>
          </a:solidFill>
          <a:latin typeface="Arial" charset="0"/>
        </a:defRPr>
      </a:lvl8pPr>
      <a:lvl9pPr marL="1828800" eaLnBrk="1" fontAlgn="base" hangingPunct="1">
        <a:spcBef>
          <a:spcPct val="0"/>
        </a:spcBef>
        <a:spcAft>
          <a:spcPts val="138"/>
        </a:spcAft>
        <a:defRPr sz="5900">
          <a:solidFill>
            <a:srgbClr val="000000"/>
          </a:solidFill>
          <a:latin typeface="Arial" charset="0"/>
        </a:defRPr>
      </a:lvl9pPr>
    </p:titleStyle>
    <p:bodyStyle>
      <a:lvl1pPr eaLnBrk="1" fontAlgn="base" hangingPunct="1">
        <a:spcBef>
          <a:spcPct val="0"/>
        </a:spcBef>
        <a:spcAft>
          <a:spcPts val="138"/>
        </a:spcAft>
        <a:defRPr sz="2200">
          <a:solidFill>
            <a:srgbClr val="000000"/>
          </a:solidFill>
          <a:latin typeface="+mn-lt"/>
          <a:ea typeface="+mn-ea"/>
          <a:cs typeface="+mn-cs"/>
        </a:defRPr>
      </a:lvl1pPr>
      <a:lvl2pPr eaLnBrk="1" fontAlgn="base" hangingPunct="1">
        <a:spcBef>
          <a:spcPct val="0"/>
        </a:spcBef>
        <a:spcAft>
          <a:spcPts val="138"/>
        </a:spcAft>
        <a:defRPr sz="2200">
          <a:solidFill>
            <a:srgbClr val="000000"/>
          </a:solidFill>
          <a:latin typeface="+mn-lt"/>
        </a:defRPr>
      </a:lvl2pPr>
      <a:lvl3pPr eaLnBrk="1" fontAlgn="base" hangingPunct="1">
        <a:spcBef>
          <a:spcPct val="0"/>
        </a:spcBef>
        <a:spcAft>
          <a:spcPts val="138"/>
        </a:spcAft>
        <a:defRPr sz="2200">
          <a:solidFill>
            <a:srgbClr val="000000"/>
          </a:solidFill>
          <a:latin typeface="+mn-lt"/>
        </a:defRPr>
      </a:lvl3pPr>
      <a:lvl4pPr eaLnBrk="1" fontAlgn="base" hangingPunct="1">
        <a:spcBef>
          <a:spcPct val="0"/>
        </a:spcBef>
        <a:spcAft>
          <a:spcPts val="138"/>
        </a:spcAft>
        <a:defRPr sz="2200">
          <a:solidFill>
            <a:srgbClr val="000000"/>
          </a:solidFill>
          <a:latin typeface="+mn-lt"/>
        </a:defRPr>
      </a:lvl4pPr>
      <a:lvl5pPr eaLnBrk="1" fontAlgn="base" hangingPunct="1">
        <a:spcBef>
          <a:spcPct val="0"/>
        </a:spcBef>
        <a:spcAft>
          <a:spcPts val="138"/>
        </a:spcAft>
        <a:defRPr sz="2200">
          <a:solidFill>
            <a:srgbClr val="000000"/>
          </a:solidFill>
          <a:latin typeface="+mn-lt"/>
        </a:defRPr>
      </a:lvl5pPr>
      <a:lvl6pPr marL="457200" eaLnBrk="1" fontAlgn="base" hangingPunct="1">
        <a:spcBef>
          <a:spcPct val="0"/>
        </a:spcBef>
        <a:spcAft>
          <a:spcPts val="138"/>
        </a:spcAft>
        <a:defRPr sz="2200">
          <a:solidFill>
            <a:srgbClr val="000000"/>
          </a:solidFill>
          <a:latin typeface="+mn-lt"/>
        </a:defRPr>
      </a:lvl6pPr>
      <a:lvl7pPr marL="914400" eaLnBrk="1" fontAlgn="base" hangingPunct="1">
        <a:spcBef>
          <a:spcPct val="0"/>
        </a:spcBef>
        <a:spcAft>
          <a:spcPts val="138"/>
        </a:spcAft>
        <a:defRPr sz="2200">
          <a:solidFill>
            <a:srgbClr val="000000"/>
          </a:solidFill>
          <a:latin typeface="+mn-lt"/>
        </a:defRPr>
      </a:lvl7pPr>
      <a:lvl8pPr marL="1371600" eaLnBrk="1" fontAlgn="base" hangingPunct="1">
        <a:spcBef>
          <a:spcPct val="0"/>
        </a:spcBef>
        <a:spcAft>
          <a:spcPts val="138"/>
        </a:spcAft>
        <a:defRPr sz="2200">
          <a:solidFill>
            <a:srgbClr val="000000"/>
          </a:solidFill>
          <a:latin typeface="+mn-lt"/>
        </a:defRPr>
      </a:lvl8pPr>
      <a:lvl9pPr marL="1828800" eaLnBrk="1" fontAlgn="base" hangingPunct="1">
        <a:spcBef>
          <a:spcPct val="0"/>
        </a:spcBef>
        <a:spcAft>
          <a:spcPts val="138"/>
        </a:spcAft>
        <a:defRPr sz="2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65" name="Picture 17" descr="bt_slide_3A_no_watermark"/>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17463" algn="ctr" defTabSz="642938" rtl="0" fontAlgn="base">
        <a:spcBef>
          <a:spcPct val="0"/>
        </a:spcBef>
        <a:spcAft>
          <a:spcPts val="138"/>
        </a:spcAft>
        <a:defRPr sz="5900">
          <a:solidFill>
            <a:srgbClr val="000000"/>
          </a:solidFill>
          <a:latin typeface="+mj-lt"/>
          <a:ea typeface="+mj-ea"/>
          <a:cs typeface="+mj-cs"/>
        </a:defRPr>
      </a:lvl1pPr>
      <a:lvl2pPr marL="17463" algn="ctr" defTabSz="642938" rtl="0" fontAlgn="base">
        <a:spcBef>
          <a:spcPct val="0"/>
        </a:spcBef>
        <a:spcAft>
          <a:spcPts val="138"/>
        </a:spcAft>
        <a:defRPr sz="5900">
          <a:solidFill>
            <a:srgbClr val="000000"/>
          </a:solidFill>
          <a:latin typeface="Arial" charset="0"/>
        </a:defRPr>
      </a:lvl2pPr>
      <a:lvl3pPr marL="17463" algn="ctr" defTabSz="642938" rtl="0" fontAlgn="base">
        <a:spcBef>
          <a:spcPct val="0"/>
        </a:spcBef>
        <a:spcAft>
          <a:spcPts val="138"/>
        </a:spcAft>
        <a:defRPr sz="5900">
          <a:solidFill>
            <a:srgbClr val="000000"/>
          </a:solidFill>
          <a:latin typeface="Arial" charset="0"/>
        </a:defRPr>
      </a:lvl3pPr>
      <a:lvl4pPr marL="17463" algn="ctr" defTabSz="642938" rtl="0" fontAlgn="base">
        <a:spcBef>
          <a:spcPct val="0"/>
        </a:spcBef>
        <a:spcAft>
          <a:spcPts val="138"/>
        </a:spcAft>
        <a:defRPr sz="5900">
          <a:solidFill>
            <a:srgbClr val="000000"/>
          </a:solidFill>
          <a:latin typeface="Arial" charset="0"/>
        </a:defRPr>
      </a:lvl4pPr>
      <a:lvl5pPr marL="17463" algn="ctr" defTabSz="642938" rtl="0" fontAlgn="base">
        <a:spcBef>
          <a:spcPct val="0"/>
        </a:spcBef>
        <a:spcAft>
          <a:spcPts val="138"/>
        </a:spcAft>
        <a:defRPr sz="5900">
          <a:solidFill>
            <a:srgbClr val="000000"/>
          </a:solidFill>
          <a:latin typeface="Arial" charset="0"/>
        </a:defRPr>
      </a:lvl5pPr>
      <a:lvl6pPr marL="474663" algn="ctr" defTabSz="642938" rtl="0" fontAlgn="base">
        <a:spcBef>
          <a:spcPct val="0"/>
        </a:spcBef>
        <a:spcAft>
          <a:spcPts val="138"/>
        </a:spcAft>
        <a:defRPr sz="5900">
          <a:solidFill>
            <a:srgbClr val="000000"/>
          </a:solidFill>
          <a:latin typeface="Arial" charset="0"/>
        </a:defRPr>
      </a:lvl6pPr>
      <a:lvl7pPr marL="931863" algn="ctr" defTabSz="642938" rtl="0" fontAlgn="base">
        <a:spcBef>
          <a:spcPct val="0"/>
        </a:spcBef>
        <a:spcAft>
          <a:spcPts val="138"/>
        </a:spcAft>
        <a:defRPr sz="5900">
          <a:solidFill>
            <a:srgbClr val="000000"/>
          </a:solidFill>
          <a:latin typeface="Arial" charset="0"/>
        </a:defRPr>
      </a:lvl7pPr>
      <a:lvl8pPr marL="1389063" algn="ctr" defTabSz="642938" rtl="0" fontAlgn="base">
        <a:spcBef>
          <a:spcPct val="0"/>
        </a:spcBef>
        <a:spcAft>
          <a:spcPts val="138"/>
        </a:spcAft>
        <a:defRPr sz="5900">
          <a:solidFill>
            <a:srgbClr val="000000"/>
          </a:solidFill>
          <a:latin typeface="Arial" charset="0"/>
        </a:defRPr>
      </a:lvl8pPr>
      <a:lvl9pPr marL="1846263" algn="ctr" defTabSz="642938" rtl="0" fontAlgn="base">
        <a:spcBef>
          <a:spcPct val="0"/>
        </a:spcBef>
        <a:spcAft>
          <a:spcPts val="138"/>
        </a:spcAft>
        <a:defRPr sz="5900">
          <a:solidFill>
            <a:srgbClr val="000000"/>
          </a:solidFill>
          <a:latin typeface="Arial" charset="0"/>
        </a:defRPr>
      </a:lvl9pPr>
    </p:titleStyle>
    <p:bodyStyle>
      <a:lvl1pPr marL="527050" indent="-303213" algn="l" defTabSz="642938" rtl="0" fontAlgn="base">
        <a:spcBef>
          <a:spcPct val="0"/>
        </a:spcBef>
        <a:spcAft>
          <a:spcPts val="1825"/>
        </a:spcAft>
        <a:buClr>
          <a:srgbClr val="000000"/>
        </a:buClr>
        <a:buSzPct val="171000"/>
        <a:buFont typeface="GillSans" pitchFamily="1" charset="0"/>
        <a:buChar char="•"/>
        <a:defRPr sz="2000">
          <a:solidFill>
            <a:srgbClr val="000000"/>
          </a:solidFill>
          <a:latin typeface="+mn-lt"/>
          <a:ea typeface="+mn-ea"/>
          <a:cs typeface="+mn-cs"/>
        </a:defRPr>
      </a:lvl1pPr>
      <a:lvl2pPr marL="847725" indent="-303213" algn="l" defTabSz="642938" rtl="0" fontAlgn="base">
        <a:spcBef>
          <a:spcPct val="0"/>
        </a:spcBef>
        <a:spcAft>
          <a:spcPts val="1825"/>
        </a:spcAft>
        <a:buClr>
          <a:srgbClr val="000000"/>
        </a:buClr>
        <a:buSzPct val="171000"/>
        <a:buFont typeface="GillSans" pitchFamily="1" charset="0"/>
        <a:buChar char="•"/>
        <a:defRPr sz="2000">
          <a:solidFill>
            <a:srgbClr val="000000"/>
          </a:solidFill>
          <a:latin typeface="+mn-lt"/>
        </a:defRPr>
      </a:lvl2pPr>
      <a:lvl3pPr marL="1169988" indent="-303213" algn="l" defTabSz="642938" rtl="0" fontAlgn="base">
        <a:spcBef>
          <a:spcPct val="0"/>
        </a:spcBef>
        <a:spcAft>
          <a:spcPts val="1825"/>
        </a:spcAft>
        <a:buClr>
          <a:srgbClr val="000000"/>
        </a:buClr>
        <a:buSzPct val="171000"/>
        <a:buFont typeface="GillSans" pitchFamily="1" charset="0"/>
        <a:buChar char="•"/>
        <a:defRPr sz="2000">
          <a:solidFill>
            <a:srgbClr val="000000"/>
          </a:solidFill>
          <a:latin typeface="+mn-lt"/>
        </a:defRPr>
      </a:lvl3pPr>
      <a:lvl4pPr marL="1490663" indent="-303213" algn="l" defTabSz="642938" rtl="0" fontAlgn="base">
        <a:spcBef>
          <a:spcPct val="0"/>
        </a:spcBef>
        <a:spcAft>
          <a:spcPts val="1825"/>
        </a:spcAft>
        <a:buClr>
          <a:srgbClr val="000000"/>
        </a:buClr>
        <a:buSzPct val="171000"/>
        <a:buFont typeface="GillSans" pitchFamily="1" charset="0"/>
        <a:buChar char="•"/>
        <a:defRPr sz="2000">
          <a:solidFill>
            <a:srgbClr val="000000"/>
          </a:solidFill>
          <a:latin typeface="+mn-lt"/>
        </a:defRPr>
      </a:lvl4pPr>
      <a:lvl5pPr marL="1812925" indent="-303213" algn="l" defTabSz="642938" rtl="0" fontAlgn="base">
        <a:spcBef>
          <a:spcPct val="0"/>
        </a:spcBef>
        <a:spcAft>
          <a:spcPts val="1825"/>
        </a:spcAft>
        <a:buClr>
          <a:srgbClr val="000000"/>
        </a:buClr>
        <a:buSzPct val="171000"/>
        <a:buFont typeface="GillSans" pitchFamily="1" charset="0"/>
        <a:buChar char="•"/>
        <a:defRPr sz="2000">
          <a:solidFill>
            <a:srgbClr val="000000"/>
          </a:solidFill>
          <a:latin typeface="+mn-lt"/>
        </a:defRPr>
      </a:lvl5pPr>
      <a:lvl6pPr marL="2270125" indent="-303213" algn="l" defTabSz="642938" rtl="0" fontAlgn="base">
        <a:spcBef>
          <a:spcPct val="0"/>
        </a:spcBef>
        <a:spcAft>
          <a:spcPts val="1825"/>
        </a:spcAft>
        <a:buClr>
          <a:srgbClr val="000000"/>
        </a:buClr>
        <a:buSzPct val="171000"/>
        <a:buFont typeface="GillSans" pitchFamily="1" charset="0"/>
        <a:buChar char="•"/>
        <a:defRPr sz="2000">
          <a:solidFill>
            <a:srgbClr val="000000"/>
          </a:solidFill>
          <a:latin typeface="+mn-lt"/>
        </a:defRPr>
      </a:lvl6pPr>
      <a:lvl7pPr marL="2727325" indent="-303213" algn="l" defTabSz="642938" rtl="0" fontAlgn="base">
        <a:spcBef>
          <a:spcPct val="0"/>
        </a:spcBef>
        <a:spcAft>
          <a:spcPts val="1825"/>
        </a:spcAft>
        <a:buClr>
          <a:srgbClr val="000000"/>
        </a:buClr>
        <a:buSzPct val="171000"/>
        <a:buFont typeface="GillSans" pitchFamily="1" charset="0"/>
        <a:buChar char="•"/>
        <a:defRPr sz="2000">
          <a:solidFill>
            <a:srgbClr val="000000"/>
          </a:solidFill>
          <a:latin typeface="+mn-lt"/>
        </a:defRPr>
      </a:lvl7pPr>
      <a:lvl8pPr marL="3184525" indent="-303213" algn="l" defTabSz="642938" rtl="0" fontAlgn="base">
        <a:spcBef>
          <a:spcPct val="0"/>
        </a:spcBef>
        <a:spcAft>
          <a:spcPts val="1825"/>
        </a:spcAft>
        <a:buClr>
          <a:srgbClr val="000000"/>
        </a:buClr>
        <a:buSzPct val="171000"/>
        <a:buFont typeface="GillSans" pitchFamily="1" charset="0"/>
        <a:buChar char="•"/>
        <a:defRPr sz="2000">
          <a:solidFill>
            <a:srgbClr val="000000"/>
          </a:solidFill>
          <a:latin typeface="+mn-lt"/>
        </a:defRPr>
      </a:lvl8pPr>
      <a:lvl9pPr marL="3641725" indent="-303213" algn="l" defTabSz="642938" rtl="0" fontAlgn="base">
        <a:spcBef>
          <a:spcPct val="0"/>
        </a:spcBef>
        <a:spcAft>
          <a:spcPts val="1825"/>
        </a:spcAft>
        <a:buClr>
          <a:srgbClr val="000000"/>
        </a:buClr>
        <a:buSzPct val="171000"/>
        <a:buFont typeface="GillSans" pitchFamily="1"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bwMode="auto">
          <a:xfrm>
            <a:off x="457200" y="609600"/>
            <a:ext cx="8229600" cy="1143000"/>
          </a:xfrm>
          <a:noFill/>
          <a:ln>
            <a:miter lim="800000"/>
            <a:headEnd/>
            <a:tailEnd/>
          </a:ln>
        </p:spPr>
        <p:txBody>
          <a:bodyPr vert="horz" wrap="square" lIns="91440" tIns="45720" rIns="91440" bIns="45720" numCol="1" anchor="ctr" anchorCtr="0" compatLnSpc="1">
            <a:prstTxWarp prst="textNoShape">
              <a:avLst/>
            </a:prstTxWarp>
          </a:bodyPr>
          <a:lstStyle/>
          <a:p>
            <a:r>
              <a:rPr lang="en-US" sz="5000" dirty="0" smtClean="0">
                <a:solidFill>
                  <a:srgbClr val="902052"/>
                </a:solidFill>
              </a:rPr>
              <a:t>About Blacksburg Transit</a:t>
            </a:r>
            <a:endParaRPr lang="en-US" dirty="0">
              <a:solidFill>
                <a:srgbClr val="153A81"/>
              </a:solidFill>
              <a:latin typeface="Franklin Gothic Medium" pitchFamily="34" charset="0"/>
            </a:endParaRPr>
          </a:p>
        </p:txBody>
      </p:sp>
      <p:sp>
        <p:nvSpPr>
          <p:cNvPr id="11270" name="Rectangle 6"/>
          <p:cNvSpPr>
            <a:spLocks/>
          </p:cNvSpPr>
          <p:nvPr/>
        </p:nvSpPr>
        <p:spPr bwMode="auto">
          <a:xfrm>
            <a:off x="685800" y="1600200"/>
            <a:ext cx="7924800" cy="4154984"/>
          </a:xfrm>
          <a:prstGeom prst="rect">
            <a:avLst/>
          </a:prstGeom>
          <a:noFill/>
          <a:ln w="25400">
            <a:noFill/>
            <a:miter lim="800000"/>
            <a:headEnd/>
            <a:tailEnd/>
          </a:ln>
          <a:effectLst/>
        </p:spPr>
        <p:txBody>
          <a:bodyPr wrap="square">
            <a:spAutoFit/>
          </a:bodyPr>
          <a:lstStyle/>
          <a:p>
            <a:pPr marL="285750" indent="-285750" algn="l">
              <a:spcBef>
                <a:spcPct val="20000"/>
              </a:spcBef>
              <a:buFontTx/>
              <a:buChar char="•"/>
            </a:pPr>
            <a:r>
              <a:rPr lang="en-US" sz="2400" dirty="0" smtClean="0">
                <a:solidFill>
                  <a:schemeClr val="bg2"/>
                </a:solidFill>
                <a:latin typeface="Arial" charset="0"/>
              </a:rPr>
              <a:t>Started in 1983</a:t>
            </a:r>
          </a:p>
          <a:p>
            <a:pPr marL="285750" indent="-285750" algn="l">
              <a:spcBef>
                <a:spcPct val="20000"/>
              </a:spcBef>
              <a:buFontTx/>
              <a:buChar char="•"/>
            </a:pPr>
            <a:r>
              <a:rPr lang="en-US" sz="2400" dirty="0" smtClean="0">
                <a:solidFill>
                  <a:schemeClr val="bg2"/>
                </a:solidFill>
                <a:latin typeface="Arial" charset="0"/>
              </a:rPr>
              <a:t>Grown from 8 buses to 46</a:t>
            </a:r>
          </a:p>
          <a:p>
            <a:pPr marL="285750" indent="-285750" algn="l">
              <a:spcBef>
                <a:spcPct val="20000"/>
              </a:spcBef>
              <a:buFontTx/>
              <a:buChar char="•"/>
            </a:pPr>
            <a:r>
              <a:rPr lang="en-US" sz="2400" dirty="0" smtClean="0">
                <a:solidFill>
                  <a:schemeClr val="bg2"/>
                </a:solidFill>
                <a:latin typeface="Arial" charset="0"/>
              </a:rPr>
              <a:t>Grown from 3 routes to 12</a:t>
            </a:r>
          </a:p>
          <a:p>
            <a:pPr marL="285750" indent="-285750" algn="l">
              <a:spcBef>
                <a:spcPct val="20000"/>
              </a:spcBef>
              <a:buFontTx/>
              <a:buChar char="•"/>
            </a:pPr>
            <a:r>
              <a:rPr lang="en-US" sz="2400" dirty="0" smtClean="0">
                <a:solidFill>
                  <a:schemeClr val="bg2"/>
                </a:solidFill>
                <a:latin typeface="Arial" charset="0"/>
              </a:rPr>
              <a:t>Operator staff has increased from 26 part-time operators to 84 part-time and seven full-time operators</a:t>
            </a:r>
          </a:p>
          <a:p>
            <a:pPr marL="285750" indent="-285750" algn="l">
              <a:spcBef>
                <a:spcPct val="20000"/>
              </a:spcBef>
              <a:buFontTx/>
              <a:buChar char="•"/>
            </a:pPr>
            <a:r>
              <a:rPr lang="en-US" sz="2400" dirty="0" smtClean="0">
                <a:solidFill>
                  <a:schemeClr val="bg2"/>
                </a:solidFill>
                <a:latin typeface="Arial" charset="0"/>
              </a:rPr>
              <a:t>The original staff consisted of a contracted Transit Manager, three full-time supervisors and one part-time accounting clerk</a:t>
            </a:r>
            <a:r>
              <a:rPr lang="en-US" sz="2400" smtClean="0">
                <a:solidFill>
                  <a:schemeClr val="bg2"/>
                </a:solidFill>
                <a:latin typeface="Arial" charset="0"/>
              </a:rPr>
              <a:t>.  </a:t>
            </a:r>
            <a:endParaRPr lang="en-US" sz="2400" dirty="0" smtClean="0">
              <a:solidFill>
                <a:schemeClr val="bg2"/>
              </a:solidFill>
              <a:latin typeface="Arial" charset="0"/>
            </a:endParaRPr>
          </a:p>
          <a:p>
            <a:pPr marL="285750" indent="-285750" algn="l">
              <a:spcBef>
                <a:spcPct val="20000"/>
              </a:spcBef>
              <a:buFontTx/>
              <a:buChar char="•"/>
            </a:pPr>
            <a:r>
              <a:rPr lang="en-US" sz="2400" dirty="0" smtClean="0">
                <a:solidFill>
                  <a:schemeClr val="bg2"/>
                </a:solidFill>
                <a:latin typeface="Arial" charset="0"/>
              </a:rPr>
              <a:t>Provides complementary </a:t>
            </a:r>
            <a:r>
              <a:rPr lang="en-US" sz="2400" dirty="0" err="1" smtClean="0">
                <a:solidFill>
                  <a:schemeClr val="bg2"/>
                </a:solidFill>
                <a:latin typeface="Arial" charset="0"/>
              </a:rPr>
              <a:t>paratransit</a:t>
            </a:r>
            <a:r>
              <a:rPr lang="en-US" sz="2400" dirty="0" smtClean="0">
                <a:solidFill>
                  <a:schemeClr val="bg2"/>
                </a:solidFill>
                <a:latin typeface="Arial" charset="0"/>
              </a:rPr>
              <a:t> service via BT ACCESS</a:t>
            </a:r>
            <a:endParaRPr lang="en-US" sz="1600" dirty="0">
              <a:solidFill>
                <a:schemeClr val="bg2"/>
              </a:solidFill>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bwMode="auto">
          <a:xfrm>
            <a:off x="457200" y="381000"/>
            <a:ext cx="8229600" cy="1143000"/>
          </a:xfrm>
          <a:noFill/>
          <a:ln>
            <a:miter lim="800000"/>
            <a:headEnd/>
            <a:tailEnd/>
          </a:ln>
        </p:spPr>
        <p:txBody>
          <a:bodyPr vert="horz" wrap="square" lIns="91440" tIns="45720" rIns="91440" bIns="45720" numCol="1" anchor="ctr" anchorCtr="0" compatLnSpc="1">
            <a:prstTxWarp prst="textNoShape">
              <a:avLst/>
            </a:prstTxWarp>
          </a:bodyPr>
          <a:lstStyle/>
          <a:p>
            <a:pPr algn="ctr"/>
            <a:r>
              <a:rPr lang="en-US" sz="5000" dirty="0" smtClean="0">
                <a:solidFill>
                  <a:srgbClr val="902052"/>
                </a:solidFill>
              </a:rPr>
              <a:t>Objectives</a:t>
            </a:r>
            <a:endParaRPr lang="en-US" dirty="0">
              <a:solidFill>
                <a:srgbClr val="153A81"/>
              </a:solidFill>
              <a:latin typeface="Franklin Gothic Medium" pitchFamily="34" charset="0"/>
            </a:endParaRPr>
          </a:p>
        </p:txBody>
      </p:sp>
      <p:sp>
        <p:nvSpPr>
          <p:cNvPr id="11270" name="Rectangle 6"/>
          <p:cNvSpPr>
            <a:spLocks/>
          </p:cNvSpPr>
          <p:nvPr/>
        </p:nvSpPr>
        <p:spPr bwMode="auto">
          <a:xfrm>
            <a:off x="609600" y="1371600"/>
            <a:ext cx="7848600" cy="4105739"/>
          </a:xfrm>
          <a:prstGeom prst="rect">
            <a:avLst/>
          </a:prstGeom>
          <a:noFill/>
          <a:ln w="25400">
            <a:noFill/>
            <a:miter lim="800000"/>
            <a:headEnd/>
            <a:tailEnd/>
          </a:ln>
          <a:effectLst/>
        </p:spPr>
        <p:txBody>
          <a:bodyPr wrap="square">
            <a:spAutoFit/>
          </a:bodyPr>
          <a:lstStyle/>
          <a:p>
            <a:pPr marL="287338" indent="-287338" algn="l">
              <a:spcBef>
                <a:spcPct val="20000"/>
              </a:spcBef>
              <a:buFontTx/>
              <a:buChar char="•"/>
            </a:pPr>
            <a:r>
              <a:rPr lang="en-US" sz="3200" dirty="0" smtClean="0">
                <a:solidFill>
                  <a:schemeClr val="bg2"/>
                </a:solidFill>
                <a:latin typeface="Arial" charset="0"/>
              </a:rPr>
              <a:t>Use a test route to collect real-time passenger data</a:t>
            </a:r>
          </a:p>
          <a:p>
            <a:pPr marL="287338" indent="-287338" algn="l">
              <a:spcBef>
                <a:spcPct val="20000"/>
              </a:spcBef>
              <a:buFontTx/>
              <a:buChar char="•"/>
            </a:pPr>
            <a:r>
              <a:rPr lang="en-US" sz="3200" dirty="0" smtClean="0">
                <a:solidFill>
                  <a:schemeClr val="bg2"/>
                </a:solidFill>
                <a:latin typeface="Arial" charset="0"/>
              </a:rPr>
              <a:t>Use data to create a communication path for customers and buses</a:t>
            </a:r>
          </a:p>
          <a:p>
            <a:pPr marL="287338" indent="-287338" algn="l">
              <a:spcBef>
                <a:spcPct val="20000"/>
              </a:spcBef>
              <a:buFontTx/>
              <a:buChar char="•"/>
            </a:pPr>
            <a:r>
              <a:rPr lang="en-US" sz="3200" dirty="0" smtClean="0">
                <a:solidFill>
                  <a:schemeClr val="bg2"/>
                </a:solidFill>
                <a:latin typeface="Arial" charset="0"/>
              </a:rPr>
              <a:t>Have buses only being used when there is a need (to cut down on Trippers and empty buses).</a:t>
            </a:r>
            <a:endParaRPr lang="en-US" sz="2000" dirty="0">
              <a:solidFill>
                <a:schemeClr val="bg2"/>
              </a:solidFill>
              <a:latin typeface="Arial" charset="0"/>
            </a:endParaRPr>
          </a:p>
          <a:p>
            <a:pPr lvl="4" algn="l">
              <a:spcBef>
                <a:spcPct val="20000"/>
              </a:spcBef>
              <a:buFontTx/>
              <a:buChar char="»"/>
            </a:pPr>
            <a:endParaRPr lang="en-US" sz="2000" dirty="0">
              <a:solidFill>
                <a:schemeClr val="bg2"/>
              </a:solidFill>
              <a:latin typeface="Arial" charset="0"/>
            </a:endParaRPr>
          </a:p>
        </p:txBody>
      </p:sp>
      <p:sp>
        <p:nvSpPr>
          <p:cNvPr id="4" name="Title 1"/>
          <p:cNvSpPr txBox="1">
            <a:spLocks/>
          </p:cNvSpPr>
          <p:nvPr/>
        </p:nvSpPr>
        <p:spPr>
          <a:xfrm>
            <a:off x="1905000" y="6096000"/>
            <a:ext cx="5522757" cy="461660"/>
          </a:xfrm>
          <a:prstGeom prst="rect">
            <a:avLst/>
          </a:prstGeom>
        </p:spPr>
        <p:txBody>
          <a:bodyPr/>
          <a:lstStyle/>
          <a:p>
            <a:pPr marL="0" marR="0" lvl="0" indent="0" algn="ctr" defTabSz="914400" eaLnBrk="1" fontAlgn="base" latinLnBrk="0" hangingPunct="1">
              <a:lnSpc>
                <a:spcPct val="100000"/>
              </a:lnSpc>
              <a:spcBef>
                <a:spcPct val="0"/>
              </a:spcBef>
              <a:spcAft>
                <a:spcPts val="138"/>
              </a:spcAft>
              <a:buClrTx/>
              <a:buSzTx/>
              <a:buFontTx/>
              <a:buNone/>
              <a:tabLst/>
              <a:defRPr/>
            </a:pPr>
            <a:r>
              <a:rPr kumimoji="0" lang="en-US" sz="2400" b="0" i="0" u="none" strike="noStrike" kern="0" cap="none" spc="0" normalizeH="0" baseline="0" noProof="0" dirty="0" smtClean="0">
                <a:ln>
                  <a:noFill/>
                </a:ln>
                <a:solidFill>
                  <a:srgbClr val="902052"/>
                </a:solidFill>
                <a:effectLst/>
                <a:uLnTx/>
                <a:uFillTx/>
                <a:latin typeface="+mj-lt"/>
                <a:ea typeface="+mj-ea"/>
                <a:cs typeface="+mj-cs"/>
              </a:rPr>
              <a:t>Cutting Edge National Research</a:t>
            </a:r>
            <a:endParaRPr kumimoji="0" lang="en-US" sz="2400" b="0" i="0" u="none" strike="noStrike" kern="0" cap="none" spc="0" normalizeH="0" baseline="0" noProof="0" dirty="0">
              <a:ln>
                <a:noFill/>
              </a:ln>
              <a:solidFill>
                <a:srgbClr val="902052"/>
              </a:solidFill>
              <a:effectLst/>
              <a:uLnTx/>
              <a:uFillTx/>
              <a:latin typeface="+mj-lt"/>
              <a:ea typeface="+mj-ea"/>
              <a:cs typeface="+mj-cs"/>
            </a:endParaRPr>
          </a:p>
        </p:txBody>
      </p:sp>
      <p:sp>
        <p:nvSpPr>
          <p:cNvPr id="5" name="Title 1"/>
          <p:cNvSpPr txBox="1">
            <a:spLocks/>
          </p:cNvSpPr>
          <p:nvPr/>
        </p:nvSpPr>
        <p:spPr>
          <a:xfrm>
            <a:off x="304800" y="5410200"/>
            <a:ext cx="3962400" cy="533400"/>
          </a:xfrm>
          <a:prstGeom prst="rect">
            <a:avLst/>
          </a:prstGeom>
        </p:spPr>
        <p:txBody>
          <a:bodyPr/>
          <a:lstStyle/>
          <a:p>
            <a:pPr marL="17463" marR="0" lvl="0" indent="0" algn="ctr" defTabSz="642938" rtl="0" eaLnBrk="1" fontAlgn="base" latinLnBrk="0" hangingPunct="1">
              <a:lnSpc>
                <a:spcPct val="100000"/>
              </a:lnSpc>
              <a:spcBef>
                <a:spcPct val="0"/>
              </a:spcBef>
              <a:spcAft>
                <a:spcPts val="138"/>
              </a:spcAft>
              <a:buClrTx/>
              <a:buSzTx/>
              <a:buFontTx/>
              <a:buNone/>
              <a:tabLst/>
              <a:defRPr/>
            </a:pPr>
            <a:r>
              <a:rPr kumimoji="0" lang="en-US" sz="2400" b="0" i="0" u="none" strike="noStrike" kern="0" cap="none" spc="0" normalizeH="0" baseline="0" noProof="0" dirty="0" smtClean="0">
                <a:ln>
                  <a:noFill/>
                </a:ln>
                <a:solidFill>
                  <a:srgbClr val="902052"/>
                </a:solidFill>
                <a:effectLst/>
                <a:uLnTx/>
                <a:uFillTx/>
                <a:latin typeface="+mj-lt"/>
                <a:ea typeface="+mj-ea"/>
                <a:cs typeface="+mj-cs"/>
              </a:rPr>
              <a:t>Making a Greener Planet</a:t>
            </a:r>
            <a:endParaRPr kumimoji="0" lang="en-US" sz="2400" b="0" i="0" u="none" strike="noStrike" kern="0" cap="none" spc="0" normalizeH="0" baseline="0" noProof="0" dirty="0">
              <a:ln>
                <a:noFill/>
              </a:ln>
              <a:solidFill>
                <a:srgbClr val="902052"/>
              </a:solidFill>
              <a:effectLst/>
              <a:uLnTx/>
              <a:uFillTx/>
              <a:latin typeface="+mj-lt"/>
              <a:ea typeface="+mj-ea"/>
              <a:cs typeface="+mj-cs"/>
            </a:endParaRPr>
          </a:p>
        </p:txBody>
      </p:sp>
      <p:sp>
        <p:nvSpPr>
          <p:cNvPr id="6" name="Title 1"/>
          <p:cNvSpPr txBox="1">
            <a:spLocks/>
          </p:cNvSpPr>
          <p:nvPr/>
        </p:nvSpPr>
        <p:spPr>
          <a:xfrm>
            <a:off x="4572000" y="5257800"/>
            <a:ext cx="4343400" cy="609600"/>
          </a:xfrm>
          <a:prstGeom prst="rect">
            <a:avLst/>
          </a:prstGeom>
        </p:spPr>
        <p:txBody>
          <a:bodyPr/>
          <a:lstStyle/>
          <a:p>
            <a:pPr marL="17463" marR="0" lvl="0" indent="0" algn="ctr" defTabSz="642938" rtl="0" eaLnBrk="1" fontAlgn="base" latinLnBrk="0" hangingPunct="1">
              <a:lnSpc>
                <a:spcPct val="100000"/>
              </a:lnSpc>
              <a:spcBef>
                <a:spcPct val="0"/>
              </a:spcBef>
              <a:spcAft>
                <a:spcPts val="138"/>
              </a:spcAft>
              <a:buClrTx/>
              <a:buSzTx/>
              <a:buFontTx/>
              <a:buNone/>
              <a:tabLst/>
              <a:defRPr/>
            </a:pPr>
            <a:r>
              <a:rPr lang="en-US" sz="2400" kern="0" dirty="0" smtClean="0">
                <a:solidFill>
                  <a:srgbClr val="902052"/>
                </a:solidFill>
                <a:latin typeface="+mj-lt"/>
                <a:ea typeface="+mj-ea"/>
                <a:cs typeface="+mj-cs"/>
              </a:rPr>
              <a:t>Reinventing Transit Operations</a:t>
            </a:r>
            <a:endParaRPr kumimoji="0" lang="en-US" sz="2400" b="0" i="0" u="none" strike="noStrike" kern="0" cap="none" spc="0" normalizeH="0" baseline="0" noProof="0" dirty="0">
              <a:ln>
                <a:noFill/>
              </a:ln>
              <a:solidFill>
                <a:srgbClr val="90205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762000"/>
            <a:ext cx="8229600" cy="1143000"/>
          </a:xfrm>
          <a:noFill/>
          <a:ln/>
          <a:effectLst/>
        </p:spPr>
        <p:txBody>
          <a:bodyPr/>
          <a:lstStyle/>
          <a:p>
            <a:r>
              <a:rPr lang="en-US" sz="5000" dirty="0" smtClean="0">
                <a:solidFill>
                  <a:srgbClr val="902052"/>
                </a:solidFill>
              </a:rPr>
              <a:t>Map of Tested Area</a:t>
            </a:r>
            <a:endParaRPr lang="en-US" sz="5000" dirty="0">
              <a:solidFill>
                <a:srgbClr val="902052"/>
              </a:solidFill>
            </a:endParaRPr>
          </a:p>
        </p:txBody>
      </p:sp>
      <p:sp>
        <p:nvSpPr>
          <p:cNvPr id="3075" name="Rectangle 3"/>
          <p:cNvSpPr>
            <a:spLocks noGrp="1" noChangeArrowheads="1"/>
          </p:cNvSpPr>
          <p:nvPr>
            <p:ph type="body" idx="1"/>
          </p:nvPr>
        </p:nvSpPr>
        <p:spPr>
          <a:xfrm>
            <a:off x="457200" y="1371600"/>
            <a:ext cx="8229600" cy="4525963"/>
          </a:xfrm>
          <a:noFill/>
          <a:ln/>
          <a:effectLst>
            <a:outerShdw dist="35921" dir="2700000" algn="ctr" rotWithShape="0">
              <a:srgbClr val="080808"/>
            </a:outerShdw>
          </a:effectLst>
        </p:spPr>
        <p:txBody>
          <a:bodyPr/>
          <a:lstStyle/>
          <a:p>
            <a:pPr marL="711200" indent="-711200" algn="ctr">
              <a:lnSpc>
                <a:spcPct val="90000"/>
              </a:lnSpc>
              <a:buFontTx/>
              <a:buNone/>
            </a:pPr>
            <a:endParaRPr lang="en-US" sz="2800" dirty="0">
              <a:solidFill>
                <a:schemeClr val="bg1"/>
              </a:solidFill>
              <a:latin typeface="Franklin Gothic Medium" pitchFamily="34" charset="0"/>
            </a:endParaRPr>
          </a:p>
          <a:p>
            <a:pPr marL="711200" indent="-711200" algn="ctr">
              <a:lnSpc>
                <a:spcPct val="90000"/>
              </a:lnSpc>
              <a:buFontTx/>
              <a:buNone/>
            </a:pPr>
            <a:endParaRPr lang="en-US" sz="2800" dirty="0">
              <a:solidFill>
                <a:schemeClr val="bg1"/>
              </a:solidFill>
              <a:latin typeface="Franklin Gothic Medium" pitchFamily="34" charset="0"/>
            </a:endParaRPr>
          </a:p>
        </p:txBody>
      </p:sp>
      <p:pic>
        <p:nvPicPr>
          <p:cNvPr id="1026" name="Picture 2"/>
          <p:cNvPicPr>
            <a:picLocks noChangeAspect="1" noChangeArrowheads="1"/>
          </p:cNvPicPr>
          <p:nvPr/>
        </p:nvPicPr>
        <p:blipFill>
          <a:blip r:embed="rId2"/>
          <a:srcRect/>
          <a:stretch>
            <a:fillRect/>
          </a:stretch>
        </p:blipFill>
        <p:spPr bwMode="auto">
          <a:xfrm>
            <a:off x="304800" y="3505200"/>
            <a:ext cx="4065333" cy="2843213"/>
          </a:xfrm>
          <a:prstGeom prst="rect">
            <a:avLst/>
          </a:prstGeom>
          <a:noFill/>
          <a:ln w="19050">
            <a:solidFill>
              <a:srgbClr val="902052"/>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648200" y="1828800"/>
            <a:ext cx="4056268" cy="2890674"/>
          </a:xfrm>
          <a:prstGeom prst="rect">
            <a:avLst/>
          </a:prstGeom>
          <a:noFill/>
          <a:ln w="19050">
            <a:solidFill>
              <a:srgbClr val="902052"/>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902052"/>
                </a:solidFill>
              </a:rPr>
              <a:t>What is BT4U?</a:t>
            </a:r>
            <a:endParaRPr lang="en-US" dirty="0">
              <a:solidFill>
                <a:srgbClr val="902052"/>
              </a:solidFill>
            </a:endParaRPr>
          </a:p>
        </p:txBody>
      </p:sp>
      <p:sp>
        <p:nvSpPr>
          <p:cNvPr id="5" name="Content Placeholder 4"/>
          <p:cNvSpPr>
            <a:spLocks noGrp="1"/>
          </p:cNvSpPr>
          <p:nvPr>
            <p:ph idx="1"/>
          </p:nvPr>
        </p:nvSpPr>
        <p:spPr/>
        <p:txBody>
          <a:bodyPr anchor="ctr"/>
          <a:lstStyle/>
          <a:p>
            <a:pPr algn="l"/>
            <a:r>
              <a:rPr lang="en-US" sz="3200" dirty="0" smtClean="0"/>
              <a:t>BT4U is BT’s new text messaging program that allows bus customers to use their cell phone to receive up to the next three scheduled departure times for an individual stop. </a:t>
            </a:r>
          </a:p>
          <a:p>
            <a:pPr marL="742950" lvl="5" indent="-285750" algn="l">
              <a:buFont typeface="Arial" pitchFamily="34" charset="0"/>
              <a:buChar char="•"/>
            </a:pPr>
            <a:r>
              <a:rPr lang="en-US" sz="3200" dirty="0" smtClean="0"/>
              <a:t>Phone</a:t>
            </a:r>
          </a:p>
          <a:p>
            <a:pPr marL="742950" lvl="5" indent="-285750" algn="l">
              <a:buFont typeface="Arial" pitchFamily="34" charset="0"/>
              <a:buChar char="•"/>
            </a:pPr>
            <a:r>
              <a:rPr lang="en-US" sz="3200" dirty="0" smtClean="0"/>
              <a:t>Web</a:t>
            </a:r>
          </a:p>
          <a:p>
            <a:pPr marL="742950" lvl="5" indent="-285750" algn="l">
              <a:buFont typeface="Arial" pitchFamily="34" charset="0"/>
              <a:buChar char="•"/>
            </a:pPr>
            <a:r>
              <a:rPr lang="en-US" sz="3200" dirty="0" smtClean="0"/>
              <a:t>Text</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r="877" b="1045"/>
          <a:stretch>
            <a:fillRect/>
          </a:stretch>
        </p:blipFill>
        <p:spPr bwMode="auto">
          <a:xfrm>
            <a:off x="228601" y="228601"/>
            <a:ext cx="8610599" cy="6172199"/>
          </a:xfrm>
          <a:prstGeom prst="rect">
            <a:avLst/>
          </a:prstGeom>
          <a:noFill/>
          <a:ln w="9525">
            <a:noFill/>
            <a:miter lim="800000"/>
            <a:headEnd/>
            <a:tailEnd/>
          </a:ln>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228600"/>
            <a:ext cx="2438400" cy="762000"/>
          </a:xfrm>
          <a:prstGeom prst="rect">
            <a:avLst/>
          </a:prstGeom>
          <a:solidFill>
            <a:schemeClr val="bg1"/>
          </a:solidFill>
        </p:spPr>
        <p:txBody>
          <a:bodyPr wrap="square" rtlCol="0">
            <a:spAutoFit/>
          </a:bodyPr>
          <a:lstStyle/>
          <a:p>
            <a:endParaRPr lang="en-US" dirty="0"/>
          </a:p>
        </p:txBody>
      </p:sp>
      <p:pic>
        <p:nvPicPr>
          <p:cNvPr id="3076" name="Picture 4" descr="M:\BT4U\Screen Shots\Potential BT4U Screenshot.png"/>
          <p:cNvPicPr>
            <a:picLocks noChangeAspect="1" noChangeArrowheads="1"/>
          </p:cNvPicPr>
          <p:nvPr/>
        </p:nvPicPr>
        <p:blipFill>
          <a:blip r:embed="rId3"/>
          <a:srcRect/>
          <a:stretch>
            <a:fillRect/>
          </a:stretch>
        </p:blipFill>
        <p:spPr bwMode="auto">
          <a:xfrm>
            <a:off x="990600" y="1219200"/>
            <a:ext cx="5481547" cy="5446867"/>
          </a:xfrm>
          <a:prstGeom prst="rect">
            <a:avLst/>
          </a:prstGeom>
          <a:noFill/>
        </p:spPr>
      </p:pic>
      <p:sp>
        <p:nvSpPr>
          <p:cNvPr id="4" name="TextBox 3"/>
          <p:cNvSpPr txBox="1"/>
          <p:nvPr/>
        </p:nvSpPr>
        <p:spPr>
          <a:xfrm>
            <a:off x="7086600" y="1600200"/>
            <a:ext cx="1752600" cy="1569660"/>
          </a:xfrm>
          <a:prstGeom prst="rect">
            <a:avLst/>
          </a:prstGeom>
          <a:noFill/>
          <a:ln w="22225">
            <a:solidFill>
              <a:srgbClr val="902052"/>
            </a:solidFill>
          </a:ln>
        </p:spPr>
        <p:txBody>
          <a:bodyPr wrap="square" rtlCol="0">
            <a:spAutoFit/>
          </a:bodyPr>
          <a:lstStyle/>
          <a:p>
            <a:r>
              <a:rPr lang="en-US" sz="3200" dirty="0" smtClean="0"/>
              <a:t>Select your route</a:t>
            </a:r>
            <a:endParaRPr lang="en-US" sz="3200" dirty="0"/>
          </a:p>
        </p:txBody>
      </p:sp>
      <p:cxnSp>
        <p:nvCxnSpPr>
          <p:cNvPr id="6" name="Straight Arrow Connector 5"/>
          <p:cNvCxnSpPr/>
          <p:nvPr/>
        </p:nvCxnSpPr>
        <p:spPr bwMode="auto">
          <a:xfrm rot="10800000" flipV="1">
            <a:off x="5867400" y="2514600"/>
            <a:ext cx="1219200" cy="457200"/>
          </a:xfrm>
          <a:prstGeom prst="straightConnector1">
            <a:avLst/>
          </a:prstGeom>
          <a:blipFill dpi="0" rotWithShape="0">
            <a:blip r:embed="rId4"/>
            <a:srcRect/>
            <a:tile tx="0" ty="0" sx="100000" sy="100000" flip="none" algn="tl"/>
          </a:blipFill>
          <a:ln w="38100" cap="flat" cmpd="sng" algn="ctr">
            <a:solidFill>
              <a:srgbClr val="000000"/>
            </a:solidFill>
            <a:prstDash val="solid"/>
            <a:round/>
            <a:headEnd type="none" w="med" len="med"/>
            <a:tailEnd type="arrow"/>
          </a:ln>
          <a:effectLst/>
        </p:spPr>
      </p:cxnSp>
      <p:sp>
        <p:nvSpPr>
          <p:cNvPr id="7" name="Rectangle 17"/>
          <p:cNvSpPr>
            <a:spLocks noGrp="1" noChangeArrowheads="1"/>
          </p:cNvSpPr>
          <p:nvPr>
            <p:ph type="title"/>
          </p:nvPr>
        </p:nvSpPr>
        <p:spPr bwMode="auto">
          <a:xfrm>
            <a:off x="381000" y="228600"/>
            <a:ext cx="8229600" cy="1143000"/>
          </a:xfrm>
          <a:noFill/>
          <a:ln>
            <a:miter lim="800000"/>
            <a:headEnd/>
            <a:tailEnd/>
          </a:ln>
        </p:spPr>
        <p:txBody>
          <a:bodyPr vert="horz" wrap="square" lIns="91440" tIns="45720" rIns="91440" bIns="45720" numCol="1" anchor="ctr" anchorCtr="0" compatLnSpc="1">
            <a:prstTxWarp prst="textNoShape">
              <a:avLst/>
            </a:prstTxWarp>
          </a:bodyPr>
          <a:lstStyle/>
          <a:p>
            <a:r>
              <a:rPr lang="en-US" sz="5000" dirty="0" smtClean="0">
                <a:solidFill>
                  <a:srgbClr val="902052"/>
                </a:solidFill>
              </a:rPr>
              <a:t>Live Map</a:t>
            </a:r>
            <a:endParaRPr lang="en-US" dirty="0">
              <a:solidFill>
                <a:srgbClr val="153A81"/>
              </a:solidFill>
              <a:latin typeface="Franklin Gothic Medium"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BT4U\Screen Shots\HTHWD AvsB.png"/>
          <p:cNvPicPr>
            <a:picLocks noChangeAspect="1" noChangeArrowheads="1"/>
          </p:cNvPicPr>
          <p:nvPr/>
        </p:nvPicPr>
        <p:blipFill>
          <a:blip r:embed="rId2"/>
          <a:srcRect/>
          <a:stretch>
            <a:fillRect/>
          </a:stretch>
        </p:blipFill>
        <p:spPr bwMode="auto">
          <a:xfrm>
            <a:off x="228600" y="228600"/>
            <a:ext cx="8686800" cy="6324600"/>
          </a:xfrm>
          <a:prstGeom prst="rect">
            <a:avLst/>
          </a:prstGeom>
          <a:noFill/>
        </p:spPr>
      </p:pic>
      <p:sp>
        <p:nvSpPr>
          <p:cNvPr id="4" name="Rectangle 17"/>
          <p:cNvSpPr>
            <a:spLocks noGrp="1" noChangeArrowheads="1"/>
          </p:cNvSpPr>
          <p:nvPr>
            <p:ph type="title"/>
          </p:nvPr>
        </p:nvSpPr>
        <p:spPr bwMode="auto">
          <a:xfrm>
            <a:off x="381000" y="609600"/>
            <a:ext cx="2895600" cy="914400"/>
          </a:xfrm>
          <a:solidFill>
            <a:schemeClr val="bg1">
              <a:alpha val="76000"/>
            </a:schemeClr>
          </a:solidFill>
          <a:ln>
            <a:miter lim="800000"/>
            <a:headEnd/>
            <a:tailEnd/>
          </a:ln>
        </p:spPr>
        <p:txBody>
          <a:bodyPr vert="horz" wrap="square" lIns="91440" tIns="45720" rIns="91440" bIns="45720" numCol="1" anchor="ctr" anchorCtr="0" compatLnSpc="1">
            <a:prstTxWarp prst="textNoShape">
              <a:avLst/>
            </a:prstTxWarp>
          </a:bodyPr>
          <a:lstStyle/>
          <a:p>
            <a:pPr algn="l"/>
            <a:r>
              <a:rPr lang="en-US" sz="5000" dirty="0" smtClean="0">
                <a:solidFill>
                  <a:srgbClr val="902052"/>
                </a:solidFill>
              </a:rPr>
              <a:t>Live Map</a:t>
            </a:r>
            <a:endParaRPr lang="en-US" dirty="0">
              <a:solidFill>
                <a:srgbClr val="153A81"/>
              </a:solidFill>
              <a:latin typeface="Franklin Gothic Medium"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a:spLocks noGrp="1" noChangeArrowheads="1"/>
          </p:cNvSpPr>
          <p:nvPr>
            <p:ph type="title"/>
          </p:nvPr>
        </p:nvSpPr>
        <p:spPr bwMode="auto">
          <a:xfrm>
            <a:off x="4953000" y="152400"/>
            <a:ext cx="3962400" cy="1143000"/>
          </a:xfrm>
          <a:noFill/>
          <a:ln>
            <a:miter lim="800000"/>
            <a:headEnd/>
            <a:tailEnd/>
          </a:ln>
        </p:spPr>
        <p:txBody>
          <a:bodyPr vert="horz" wrap="square" lIns="91440" tIns="45720" rIns="91440" bIns="45720" numCol="1" anchor="ctr" anchorCtr="0" compatLnSpc="1">
            <a:prstTxWarp prst="textNoShape">
              <a:avLst/>
            </a:prstTxWarp>
          </a:bodyPr>
          <a:lstStyle/>
          <a:p>
            <a:r>
              <a:rPr lang="en-US" sz="5000" dirty="0" smtClean="0">
                <a:solidFill>
                  <a:srgbClr val="902052"/>
                </a:solidFill>
                <a:latin typeface="Franklin Gothic Medium" pitchFamily="34" charset="0"/>
              </a:rPr>
              <a:t>BT4U Classic</a:t>
            </a:r>
            <a:endParaRPr lang="en-US" dirty="0">
              <a:solidFill>
                <a:srgbClr val="153A81"/>
              </a:solidFill>
              <a:latin typeface="Franklin Gothic Medium" pitchFamily="34" charset="0"/>
            </a:endParaRPr>
          </a:p>
        </p:txBody>
      </p:sp>
      <p:sp>
        <p:nvSpPr>
          <p:cNvPr id="9" name="TextBox 8"/>
          <p:cNvSpPr txBox="1"/>
          <p:nvPr/>
        </p:nvSpPr>
        <p:spPr>
          <a:xfrm>
            <a:off x="228600" y="228600"/>
            <a:ext cx="2133600" cy="738664"/>
          </a:xfrm>
          <a:prstGeom prst="rect">
            <a:avLst/>
          </a:prstGeom>
          <a:solidFill>
            <a:schemeClr val="bg1"/>
          </a:solidFill>
        </p:spPr>
        <p:txBody>
          <a:bodyPr wrap="square" rtlCol="0">
            <a:spAutoFit/>
          </a:bodyPr>
          <a:lstStyle/>
          <a:p>
            <a:endParaRPr lang="en-US" dirty="0"/>
          </a:p>
        </p:txBody>
      </p:sp>
      <p:pic>
        <p:nvPicPr>
          <p:cNvPr id="1026" name="Picture 2" descr="M:\BT4U\Screen Shots\Step 1.bmp"/>
          <p:cNvPicPr>
            <a:picLocks noChangeAspect="1" noChangeArrowheads="1"/>
          </p:cNvPicPr>
          <p:nvPr/>
        </p:nvPicPr>
        <p:blipFill>
          <a:blip r:embed="rId3"/>
          <a:srcRect/>
          <a:stretch>
            <a:fillRect/>
          </a:stretch>
        </p:blipFill>
        <p:spPr bwMode="auto">
          <a:xfrm>
            <a:off x="228600" y="609600"/>
            <a:ext cx="2526799" cy="3866003"/>
          </a:xfrm>
          <a:prstGeom prst="rect">
            <a:avLst/>
          </a:prstGeom>
          <a:noFill/>
        </p:spPr>
      </p:pic>
      <p:pic>
        <p:nvPicPr>
          <p:cNvPr id="1027" name="Picture 3" descr="M:\BT4U\Screen Shots\Step 2.bmp"/>
          <p:cNvPicPr>
            <a:picLocks noChangeAspect="1" noChangeArrowheads="1"/>
          </p:cNvPicPr>
          <p:nvPr/>
        </p:nvPicPr>
        <p:blipFill>
          <a:blip r:embed="rId4"/>
          <a:srcRect/>
          <a:stretch>
            <a:fillRect/>
          </a:stretch>
        </p:blipFill>
        <p:spPr bwMode="auto">
          <a:xfrm>
            <a:off x="1981200" y="838200"/>
            <a:ext cx="2627872" cy="4413477"/>
          </a:xfrm>
          <a:prstGeom prst="rect">
            <a:avLst/>
          </a:prstGeom>
          <a:noFill/>
        </p:spPr>
      </p:pic>
      <p:pic>
        <p:nvPicPr>
          <p:cNvPr id="8" name="Picture 5" descr="M:\BT4U\Screen Shots\Step 4.bmp"/>
          <p:cNvPicPr>
            <a:picLocks noChangeAspect="1" noChangeArrowheads="1"/>
          </p:cNvPicPr>
          <p:nvPr/>
        </p:nvPicPr>
        <p:blipFill>
          <a:blip r:embed="rId5"/>
          <a:srcRect/>
          <a:stretch>
            <a:fillRect/>
          </a:stretch>
        </p:blipFill>
        <p:spPr bwMode="auto">
          <a:xfrm>
            <a:off x="4114800" y="1143000"/>
            <a:ext cx="2627871" cy="5095712"/>
          </a:xfrm>
          <a:prstGeom prst="rect">
            <a:avLst/>
          </a:prstGeom>
          <a:noFill/>
        </p:spPr>
      </p:pic>
      <p:pic>
        <p:nvPicPr>
          <p:cNvPr id="1031" name="Picture 7" descr="M:\BT4U\Screen Shots\Step 6.bmp"/>
          <p:cNvPicPr>
            <a:picLocks noChangeAspect="1" noChangeArrowheads="1"/>
          </p:cNvPicPr>
          <p:nvPr/>
        </p:nvPicPr>
        <p:blipFill>
          <a:blip r:embed="rId6"/>
          <a:srcRect/>
          <a:stretch>
            <a:fillRect/>
          </a:stretch>
        </p:blipFill>
        <p:spPr bwMode="auto">
          <a:xfrm>
            <a:off x="6324600" y="1447800"/>
            <a:ext cx="2560491" cy="516309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5" name="Rectangle 17"/>
          <p:cNvSpPr>
            <a:spLocks noGrp="1" noChangeArrowheads="1"/>
          </p:cNvSpPr>
          <p:nvPr>
            <p:ph type="title"/>
          </p:nvPr>
        </p:nvSpPr>
        <p:spPr bwMode="auto">
          <a:xfrm>
            <a:off x="3886200" y="762000"/>
            <a:ext cx="4419600" cy="1143000"/>
          </a:xfrm>
          <a:noFill/>
          <a:ln>
            <a:miter lim="800000"/>
            <a:headEnd/>
            <a:tailEnd/>
          </a:ln>
        </p:spPr>
        <p:txBody>
          <a:bodyPr vert="horz" wrap="square" lIns="91440" tIns="45720" rIns="91440" bIns="45720" numCol="1" anchor="ctr" anchorCtr="0" compatLnSpc="1">
            <a:prstTxWarp prst="textNoShape">
              <a:avLst/>
            </a:prstTxWarp>
          </a:bodyPr>
          <a:lstStyle/>
          <a:p>
            <a:r>
              <a:rPr lang="en-US" sz="5000" dirty="0" smtClean="0">
                <a:solidFill>
                  <a:srgbClr val="902052"/>
                </a:solidFill>
              </a:rPr>
              <a:t>BT4U Text</a:t>
            </a:r>
            <a:endParaRPr lang="en-US" dirty="0">
              <a:solidFill>
                <a:srgbClr val="153A81"/>
              </a:solidFill>
              <a:latin typeface="Franklin Gothic Medium" pitchFamily="34" charset="0"/>
            </a:endParaRPr>
          </a:p>
        </p:txBody>
      </p:sp>
      <p:sp>
        <p:nvSpPr>
          <p:cNvPr id="12306" name="Rectangle 18"/>
          <p:cNvSpPr>
            <a:spLocks/>
          </p:cNvSpPr>
          <p:nvPr/>
        </p:nvSpPr>
        <p:spPr bwMode="auto">
          <a:xfrm>
            <a:off x="3733800" y="2286000"/>
            <a:ext cx="4724400" cy="2923877"/>
          </a:xfrm>
          <a:prstGeom prst="rect">
            <a:avLst/>
          </a:prstGeom>
          <a:noFill/>
          <a:ln w="25400">
            <a:noFill/>
            <a:miter lim="800000"/>
            <a:headEnd/>
            <a:tailEnd/>
          </a:ln>
          <a:effectLst/>
        </p:spPr>
        <p:txBody>
          <a:bodyPr wrap="square">
            <a:spAutoFit/>
          </a:bodyPr>
          <a:lstStyle/>
          <a:p>
            <a:pPr algn="l">
              <a:spcBef>
                <a:spcPct val="20000"/>
              </a:spcBef>
            </a:pPr>
            <a:r>
              <a:rPr lang="en-US" sz="3200" dirty="0" smtClean="0">
                <a:solidFill>
                  <a:schemeClr val="bg2"/>
                </a:solidFill>
                <a:latin typeface="Arial" charset="0"/>
              </a:rPr>
              <a:t>Users send a text message with the stop code and number and receive up to the next 3 departure times.</a:t>
            </a:r>
            <a:endParaRPr lang="en-US" sz="2000" dirty="0">
              <a:solidFill>
                <a:schemeClr val="bg2"/>
              </a:solidFill>
              <a:latin typeface="Arial" charset="0"/>
            </a:endParaRPr>
          </a:p>
          <a:p>
            <a:pPr lvl="4" algn="l">
              <a:spcBef>
                <a:spcPct val="20000"/>
              </a:spcBef>
              <a:buFontTx/>
              <a:buChar char="»"/>
            </a:pPr>
            <a:endParaRPr lang="en-US" sz="2000" dirty="0">
              <a:solidFill>
                <a:schemeClr val="bg2"/>
              </a:solidFill>
              <a:latin typeface="Arial" charset="0"/>
            </a:endParaRPr>
          </a:p>
        </p:txBody>
      </p:sp>
      <p:pic>
        <p:nvPicPr>
          <p:cNvPr id="2050" name="Picture 2" descr="M:\BT4U\Screen Shots\Screenshot_2013-02-28-10-22-16.png"/>
          <p:cNvPicPr>
            <a:picLocks noChangeAspect="1" noChangeArrowheads="1"/>
          </p:cNvPicPr>
          <p:nvPr/>
        </p:nvPicPr>
        <p:blipFill>
          <a:blip r:embed="rId3"/>
          <a:srcRect/>
          <a:stretch>
            <a:fillRect/>
          </a:stretch>
        </p:blipFill>
        <p:spPr bwMode="auto">
          <a:xfrm>
            <a:off x="381000" y="914400"/>
            <a:ext cx="3128963" cy="55626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2362200"/>
            <a:ext cx="7467600" cy="2215991"/>
          </a:xfrm>
          <a:prstGeom prst="rect">
            <a:avLst/>
          </a:prstGeom>
          <a:noFill/>
        </p:spPr>
        <p:txBody>
          <a:bodyPr wrap="square" rtlCol="0">
            <a:spAutoFit/>
          </a:bodyPr>
          <a:lstStyle/>
          <a:p>
            <a:r>
              <a:rPr lang="en-US" sz="4800" b="1" dirty="0" smtClean="0"/>
              <a:t>TIGGER Open House</a:t>
            </a:r>
          </a:p>
          <a:p>
            <a:r>
              <a:rPr lang="en-US" sz="4800" b="1" dirty="0" smtClean="0"/>
              <a:t>November 15, 2013</a:t>
            </a:r>
          </a:p>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bwMode="auto">
          <a:xfrm>
            <a:off x="457200" y="609600"/>
            <a:ext cx="8229600" cy="1143000"/>
          </a:xfrm>
          <a:noFill/>
          <a:ln>
            <a:miter lim="800000"/>
            <a:headEnd/>
            <a:tailEnd/>
          </a:ln>
        </p:spPr>
        <p:txBody>
          <a:bodyPr vert="horz" wrap="square" lIns="91440" tIns="45720" rIns="91440" bIns="45720" numCol="1" anchor="ctr" anchorCtr="0" compatLnSpc="1">
            <a:prstTxWarp prst="textNoShape">
              <a:avLst/>
            </a:prstTxWarp>
          </a:bodyPr>
          <a:lstStyle/>
          <a:p>
            <a:pPr algn="ctr"/>
            <a:r>
              <a:rPr lang="en-US" sz="5000" dirty="0" smtClean="0">
                <a:solidFill>
                  <a:srgbClr val="902052"/>
                </a:solidFill>
                <a:latin typeface="Franklin Gothic Medium" pitchFamily="34" charset="0"/>
              </a:rPr>
              <a:t>Operations</a:t>
            </a:r>
            <a:endParaRPr lang="en-US" dirty="0">
              <a:solidFill>
                <a:srgbClr val="153A81"/>
              </a:solidFill>
              <a:latin typeface="Franklin Gothic Medium" pitchFamily="34" charset="0"/>
            </a:endParaRPr>
          </a:p>
        </p:txBody>
      </p:sp>
      <p:sp>
        <p:nvSpPr>
          <p:cNvPr id="11270" name="Rectangle 6"/>
          <p:cNvSpPr>
            <a:spLocks/>
          </p:cNvSpPr>
          <p:nvPr/>
        </p:nvSpPr>
        <p:spPr bwMode="auto">
          <a:xfrm>
            <a:off x="685800" y="1752600"/>
            <a:ext cx="7848600" cy="4204228"/>
          </a:xfrm>
          <a:prstGeom prst="rect">
            <a:avLst/>
          </a:prstGeom>
          <a:noFill/>
          <a:ln w="25400">
            <a:noFill/>
            <a:miter lim="800000"/>
            <a:headEnd/>
            <a:tailEnd/>
          </a:ln>
          <a:effectLst/>
        </p:spPr>
        <p:txBody>
          <a:bodyPr wrap="square">
            <a:spAutoFit/>
          </a:bodyPr>
          <a:lstStyle/>
          <a:p>
            <a:pPr marL="285750" indent="-285750" algn="l">
              <a:spcBef>
                <a:spcPct val="20000"/>
              </a:spcBef>
              <a:buFontTx/>
              <a:buChar char="•"/>
            </a:pPr>
            <a:r>
              <a:rPr lang="en-US" sz="3200" dirty="0" smtClean="0">
                <a:solidFill>
                  <a:schemeClr val="bg2"/>
                </a:solidFill>
                <a:latin typeface="Arial" charset="0"/>
              </a:rPr>
              <a:t>Types of Service include:  Fixed, Deviated-Fixed and Demand Response</a:t>
            </a:r>
          </a:p>
          <a:p>
            <a:pPr marL="285750" indent="-285750" algn="l">
              <a:spcBef>
                <a:spcPct val="20000"/>
              </a:spcBef>
              <a:buFontTx/>
              <a:buChar char="•"/>
            </a:pPr>
            <a:r>
              <a:rPr lang="en-US" sz="3200" dirty="0" smtClean="0">
                <a:solidFill>
                  <a:schemeClr val="bg2"/>
                </a:solidFill>
                <a:latin typeface="Arial" charset="0"/>
              </a:rPr>
              <a:t>46 buses in the fleet</a:t>
            </a:r>
          </a:p>
          <a:p>
            <a:pPr marL="285750" indent="-285750" algn="l">
              <a:spcBef>
                <a:spcPct val="20000"/>
              </a:spcBef>
              <a:buFontTx/>
              <a:buChar char="•"/>
            </a:pPr>
            <a:r>
              <a:rPr lang="en-US" sz="3200" dirty="0" smtClean="0">
                <a:solidFill>
                  <a:schemeClr val="bg2"/>
                </a:solidFill>
                <a:latin typeface="Arial" charset="0"/>
              </a:rPr>
              <a:t>Provides 3.5 million passenger trips per year</a:t>
            </a:r>
          </a:p>
          <a:p>
            <a:pPr marL="285750" indent="-285750" algn="l">
              <a:spcBef>
                <a:spcPct val="20000"/>
              </a:spcBef>
              <a:buFontTx/>
              <a:buChar char="•"/>
            </a:pPr>
            <a:r>
              <a:rPr lang="en-US" sz="3200" dirty="0" smtClean="0">
                <a:solidFill>
                  <a:schemeClr val="bg2"/>
                </a:solidFill>
                <a:latin typeface="Arial" charset="0"/>
              </a:rPr>
              <a:t>90% Students; 5% Staff &amp; Faculty; 5% Non-VT</a:t>
            </a:r>
            <a:endParaRPr lang="en-US" sz="2000" dirty="0">
              <a:solidFill>
                <a:schemeClr val="bg2"/>
              </a:solidFill>
              <a:latin typeface="Arial" charset="0"/>
            </a:endParaRPr>
          </a:p>
          <a:p>
            <a:pPr lvl="4" algn="l">
              <a:spcBef>
                <a:spcPct val="20000"/>
              </a:spcBef>
              <a:buFontTx/>
              <a:buChar char="»"/>
            </a:pPr>
            <a:endParaRPr lang="en-US" sz="2000" dirty="0">
              <a:solidFill>
                <a:schemeClr val="bg2"/>
              </a:solidFill>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bwMode="auto">
          <a:xfrm>
            <a:off x="457200" y="838200"/>
            <a:ext cx="8229600" cy="1143000"/>
          </a:xfrm>
          <a:noFill/>
          <a:ln>
            <a:miter lim="800000"/>
            <a:headEnd/>
            <a:tailEnd/>
          </a:ln>
        </p:spPr>
        <p:txBody>
          <a:bodyPr vert="horz" wrap="square" lIns="91440" tIns="45720" rIns="91440" bIns="45720" numCol="1" anchor="ctr" anchorCtr="0" compatLnSpc="1">
            <a:prstTxWarp prst="textNoShape">
              <a:avLst/>
            </a:prstTxWarp>
          </a:bodyPr>
          <a:lstStyle/>
          <a:p>
            <a:pPr algn="ctr"/>
            <a:r>
              <a:rPr lang="en-US" sz="5000" dirty="0" smtClean="0">
                <a:solidFill>
                  <a:srgbClr val="902052"/>
                </a:solidFill>
              </a:rPr>
              <a:t>What is ITS?</a:t>
            </a:r>
            <a:endParaRPr lang="en-US" dirty="0">
              <a:solidFill>
                <a:srgbClr val="153A81"/>
              </a:solidFill>
              <a:latin typeface="Franklin Gothic Medium" pitchFamily="34" charset="0"/>
            </a:endParaRPr>
          </a:p>
        </p:txBody>
      </p:sp>
      <p:sp>
        <p:nvSpPr>
          <p:cNvPr id="11270" name="Rectangle 6"/>
          <p:cNvSpPr>
            <a:spLocks/>
          </p:cNvSpPr>
          <p:nvPr/>
        </p:nvSpPr>
        <p:spPr bwMode="auto">
          <a:xfrm>
            <a:off x="457200" y="1964353"/>
            <a:ext cx="8153400" cy="4401205"/>
          </a:xfrm>
          <a:prstGeom prst="rect">
            <a:avLst/>
          </a:prstGeom>
          <a:noFill/>
          <a:ln w="25400">
            <a:noFill/>
            <a:miter lim="800000"/>
            <a:headEnd/>
            <a:tailEnd/>
          </a:ln>
          <a:effectLst/>
        </p:spPr>
        <p:txBody>
          <a:bodyPr wrap="square">
            <a:spAutoFit/>
          </a:bodyPr>
          <a:lstStyle/>
          <a:p>
            <a:pPr algn="l">
              <a:spcBef>
                <a:spcPct val="20000"/>
              </a:spcBef>
            </a:pPr>
            <a:r>
              <a:rPr lang="en-US" sz="3200" dirty="0" smtClean="0">
                <a:solidFill>
                  <a:schemeClr val="bg2"/>
                </a:solidFill>
                <a:latin typeface="Arial" charset="0"/>
              </a:rPr>
              <a:t>The use of advanced applications which, without embodying intelligence as such, aim to provide innovative services relating to different modes of transport and traffic management and enable various users to be better informed and make safer, more coordinated and “smarter” use of transport networks.</a:t>
            </a:r>
            <a:endParaRPr lang="en-US" sz="2000" dirty="0">
              <a:solidFill>
                <a:schemeClr val="bg2"/>
              </a:solidFill>
              <a:latin typeface="Arial" charset="0"/>
            </a:endParaRPr>
          </a:p>
          <a:p>
            <a:pPr lvl="4" algn="l">
              <a:spcBef>
                <a:spcPct val="20000"/>
              </a:spcBef>
              <a:buFontTx/>
              <a:buChar char="»"/>
            </a:pPr>
            <a:endParaRPr lang="en-US" sz="2000" dirty="0">
              <a:solidFill>
                <a:schemeClr val="bg2"/>
              </a:solidFill>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bwMode="auto">
          <a:xfrm>
            <a:off x="457200" y="685800"/>
            <a:ext cx="8229600" cy="1143000"/>
          </a:xfrm>
          <a:noFill/>
          <a:ln>
            <a:miter lim="800000"/>
            <a:headEnd/>
            <a:tailEnd/>
          </a:ln>
        </p:spPr>
        <p:txBody>
          <a:bodyPr vert="horz" wrap="square" lIns="91440" tIns="45720" rIns="91440" bIns="45720" numCol="1" anchor="ctr" anchorCtr="0" compatLnSpc="1">
            <a:prstTxWarp prst="textNoShape">
              <a:avLst/>
            </a:prstTxWarp>
          </a:bodyPr>
          <a:lstStyle/>
          <a:p>
            <a:pPr algn="ctr"/>
            <a:r>
              <a:rPr lang="en-US" sz="5000" dirty="0" smtClean="0">
                <a:solidFill>
                  <a:srgbClr val="902052"/>
                </a:solidFill>
              </a:rPr>
              <a:t>TIGGER Grant Overview</a:t>
            </a:r>
            <a:br>
              <a:rPr lang="en-US" sz="5000" dirty="0" smtClean="0">
                <a:solidFill>
                  <a:srgbClr val="902052"/>
                </a:solidFill>
              </a:rPr>
            </a:br>
            <a:r>
              <a:rPr lang="en-US" sz="1800" dirty="0" smtClean="0">
                <a:solidFill>
                  <a:srgbClr val="902052"/>
                </a:solidFill>
                <a:latin typeface="Franklin Gothic Medium" pitchFamily="34" charset="0"/>
              </a:rPr>
              <a:t>TIGGER – </a:t>
            </a:r>
            <a:r>
              <a:rPr lang="en-US" sz="1800" u="sng" dirty="0" smtClean="0">
                <a:solidFill>
                  <a:srgbClr val="902052"/>
                </a:solidFill>
                <a:latin typeface="Franklin Gothic Medium" pitchFamily="34" charset="0"/>
              </a:rPr>
              <a:t>T</a:t>
            </a:r>
            <a:r>
              <a:rPr lang="en-US" sz="1800" dirty="0" smtClean="0">
                <a:solidFill>
                  <a:srgbClr val="902052"/>
                </a:solidFill>
                <a:latin typeface="Franklin Gothic Medium" pitchFamily="34" charset="0"/>
              </a:rPr>
              <a:t>ransit </a:t>
            </a:r>
            <a:r>
              <a:rPr lang="en-US" sz="1800" u="sng" dirty="0" smtClean="0">
                <a:solidFill>
                  <a:srgbClr val="902052"/>
                </a:solidFill>
                <a:latin typeface="Franklin Gothic Medium" pitchFamily="34" charset="0"/>
              </a:rPr>
              <a:t>I</a:t>
            </a:r>
            <a:r>
              <a:rPr lang="en-US" sz="1800" dirty="0" smtClean="0">
                <a:solidFill>
                  <a:srgbClr val="902052"/>
                </a:solidFill>
                <a:latin typeface="Franklin Gothic Medium" pitchFamily="34" charset="0"/>
              </a:rPr>
              <a:t>nvestment in </a:t>
            </a:r>
            <a:r>
              <a:rPr lang="en-US" sz="1800" u="sng" dirty="0" smtClean="0">
                <a:solidFill>
                  <a:srgbClr val="902052"/>
                </a:solidFill>
                <a:latin typeface="Franklin Gothic Medium" pitchFamily="34" charset="0"/>
              </a:rPr>
              <a:t>G</a:t>
            </a:r>
            <a:r>
              <a:rPr lang="en-US" sz="1800" dirty="0" smtClean="0">
                <a:solidFill>
                  <a:srgbClr val="902052"/>
                </a:solidFill>
                <a:latin typeface="Franklin Gothic Medium" pitchFamily="34" charset="0"/>
              </a:rPr>
              <a:t>reenhouse </a:t>
            </a:r>
            <a:r>
              <a:rPr lang="en-US" sz="1800" u="sng" dirty="0" smtClean="0">
                <a:solidFill>
                  <a:srgbClr val="902052"/>
                </a:solidFill>
                <a:latin typeface="Franklin Gothic Medium" pitchFamily="34" charset="0"/>
              </a:rPr>
              <a:t>G</a:t>
            </a:r>
            <a:r>
              <a:rPr lang="en-US" sz="1800" dirty="0" smtClean="0">
                <a:solidFill>
                  <a:srgbClr val="902052"/>
                </a:solidFill>
                <a:latin typeface="Franklin Gothic Medium" pitchFamily="34" charset="0"/>
              </a:rPr>
              <a:t>as and </a:t>
            </a:r>
            <a:r>
              <a:rPr lang="en-US" sz="1800" u="sng" dirty="0" smtClean="0">
                <a:solidFill>
                  <a:srgbClr val="902052"/>
                </a:solidFill>
                <a:latin typeface="Franklin Gothic Medium" pitchFamily="34" charset="0"/>
              </a:rPr>
              <a:t>E</a:t>
            </a:r>
            <a:r>
              <a:rPr lang="en-US" sz="1800" dirty="0" smtClean="0">
                <a:solidFill>
                  <a:srgbClr val="902052"/>
                </a:solidFill>
                <a:latin typeface="Franklin Gothic Medium" pitchFamily="34" charset="0"/>
              </a:rPr>
              <a:t>nergy </a:t>
            </a:r>
            <a:r>
              <a:rPr lang="en-US" sz="1800" u="sng" dirty="0" smtClean="0">
                <a:solidFill>
                  <a:srgbClr val="902052"/>
                </a:solidFill>
                <a:latin typeface="Franklin Gothic Medium" pitchFamily="34" charset="0"/>
              </a:rPr>
              <a:t>R</a:t>
            </a:r>
            <a:r>
              <a:rPr lang="en-US" sz="1800" dirty="0" smtClean="0">
                <a:solidFill>
                  <a:srgbClr val="902052"/>
                </a:solidFill>
                <a:latin typeface="Franklin Gothic Medium" pitchFamily="34" charset="0"/>
              </a:rPr>
              <a:t>eduction</a:t>
            </a:r>
            <a:endParaRPr lang="en-US" dirty="0">
              <a:solidFill>
                <a:srgbClr val="153A81"/>
              </a:solidFill>
              <a:latin typeface="Franklin Gothic Medium" pitchFamily="34" charset="0"/>
            </a:endParaRPr>
          </a:p>
        </p:txBody>
      </p:sp>
      <p:sp>
        <p:nvSpPr>
          <p:cNvPr id="11270" name="Rectangle 6"/>
          <p:cNvSpPr>
            <a:spLocks/>
          </p:cNvSpPr>
          <p:nvPr/>
        </p:nvSpPr>
        <p:spPr bwMode="auto">
          <a:xfrm>
            <a:off x="457200" y="2133600"/>
            <a:ext cx="8001000" cy="3514808"/>
          </a:xfrm>
          <a:prstGeom prst="rect">
            <a:avLst/>
          </a:prstGeom>
          <a:noFill/>
          <a:ln w="25400">
            <a:noFill/>
            <a:miter lim="800000"/>
            <a:headEnd/>
            <a:tailEnd/>
          </a:ln>
          <a:effectLst/>
        </p:spPr>
        <p:txBody>
          <a:bodyPr wrap="square">
            <a:spAutoFit/>
          </a:bodyPr>
          <a:lstStyle/>
          <a:p>
            <a:pPr marL="285750" indent="-285750" algn="l">
              <a:spcBef>
                <a:spcPct val="20000"/>
              </a:spcBef>
              <a:buFontTx/>
              <a:buChar char="•"/>
            </a:pPr>
            <a:r>
              <a:rPr lang="en-US" sz="3200" dirty="0" smtClean="0">
                <a:solidFill>
                  <a:schemeClr val="bg2"/>
                </a:solidFill>
                <a:latin typeface="Arial" charset="0"/>
              </a:rPr>
              <a:t>BT received a $1.85 million grant from DOT and FTA to conduct a study.</a:t>
            </a:r>
          </a:p>
          <a:p>
            <a:pPr marL="285750" indent="-285750" algn="l">
              <a:spcBef>
                <a:spcPct val="20000"/>
              </a:spcBef>
              <a:buFontTx/>
              <a:buChar char="•"/>
            </a:pPr>
            <a:r>
              <a:rPr lang="en-US" sz="3200" dirty="0" smtClean="0">
                <a:solidFill>
                  <a:schemeClr val="bg2"/>
                </a:solidFill>
                <a:latin typeface="Arial" charset="0"/>
              </a:rPr>
              <a:t>BT and VTTI are partnering to complete this study on the effects of Dynamic Bus Routing and Scheduling to conserve fuel and provide better customer service.</a:t>
            </a:r>
            <a:endParaRPr lang="en-US" sz="2000" dirty="0">
              <a:solidFill>
                <a:schemeClr val="bg2"/>
              </a:solidFill>
              <a:latin typeface="Arial" charset="0"/>
            </a:endParaRPr>
          </a:p>
          <a:p>
            <a:pPr lvl="4" algn="l">
              <a:spcBef>
                <a:spcPct val="20000"/>
              </a:spcBef>
              <a:buFontTx/>
              <a:buChar char="»"/>
            </a:pPr>
            <a:endParaRPr lang="en-US" sz="2000" dirty="0">
              <a:solidFill>
                <a:schemeClr val="bg2"/>
              </a:solidFill>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bwMode="auto">
          <a:xfrm>
            <a:off x="457200" y="1068388"/>
            <a:ext cx="8229600" cy="1143000"/>
          </a:xfrm>
          <a:noFill/>
          <a:ln>
            <a:miter lim="800000"/>
            <a:headEnd/>
            <a:tailEnd/>
          </a:ln>
        </p:spPr>
        <p:txBody>
          <a:bodyPr vert="horz" wrap="square" lIns="91440" tIns="45720" rIns="91440" bIns="45720" numCol="1" anchor="ctr" anchorCtr="0" compatLnSpc="1">
            <a:prstTxWarp prst="textNoShape">
              <a:avLst/>
            </a:prstTxWarp>
          </a:bodyPr>
          <a:lstStyle/>
          <a:p>
            <a:r>
              <a:rPr lang="en-US" sz="5000" dirty="0" smtClean="0">
                <a:solidFill>
                  <a:srgbClr val="902052"/>
                </a:solidFill>
              </a:rPr>
              <a:t>What is the TIGGER Grant?</a:t>
            </a:r>
            <a:endParaRPr lang="en-US" dirty="0">
              <a:solidFill>
                <a:srgbClr val="153A81"/>
              </a:solidFill>
              <a:latin typeface="Franklin Gothic Medium" pitchFamily="34" charset="0"/>
            </a:endParaRPr>
          </a:p>
        </p:txBody>
      </p:sp>
      <p:sp>
        <p:nvSpPr>
          <p:cNvPr id="11270" name="Rectangle 6"/>
          <p:cNvSpPr>
            <a:spLocks/>
          </p:cNvSpPr>
          <p:nvPr/>
        </p:nvSpPr>
        <p:spPr bwMode="auto">
          <a:xfrm>
            <a:off x="609600" y="2592388"/>
            <a:ext cx="8001000" cy="2714589"/>
          </a:xfrm>
          <a:prstGeom prst="rect">
            <a:avLst/>
          </a:prstGeom>
          <a:noFill/>
          <a:ln w="25400">
            <a:noFill/>
            <a:miter lim="800000"/>
            <a:headEnd/>
            <a:tailEnd/>
          </a:ln>
          <a:effectLst/>
        </p:spPr>
        <p:txBody>
          <a:bodyPr wrap="square">
            <a:spAutoFit/>
          </a:bodyPr>
          <a:lstStyle/>
          <a:p>
            <a:pPr marL="287338" indent="-287338" algn="l">
              <a:spcBef>
                <a:spcPct val="20000"/>
              </a:spcBef>
              <a:buFontTx/>
              <a:buChar char="•"/>
            </a:pPr>
            <a:r>
              <a:rPr lang="en-US" sz="3200" dirty="0">
                <a:solidFill>
                  <a:schemeClr val="bg2"/>
                </a:solidFill>
                <a:latin typeface="Arial" charset="0"/>
              </a:rPr>
              <a:t> </a:t>
            </a:r>
            <a:r>
              <a:rPr lang="en-US" sz="3200" dirty="0" smtClean="0">
                <a:solidFill>
                  <a:schemeClr val="bg2"/>
                </a:solidFill>
                <a:latin typeface="Arial" charset="0"/>
              </a:rPr>
              <a:t>Collect data at stop-level to build a better picture of demand in close to real-time.</a:t>
            </a:r>
          </a:p>
          <a:p>
            <a:pPr marL="287338" indent="-287338" algn="l">
              <a:spcBef>
                <a:spcPct val="20000"/>
              </a:spcBef>
              <a:buFontTx/>
              <a:buChar char="•"/>
            </a:pPr>
            <a:r>
              <a:rPr lang="en-US" sz="3200" dirty="0" smtClean="0">
                <a:solidFill>
                  <a:schemeClr val="bg2"/>
                </a:solidFill>
                <a:latin typeface="Arial" charset="0"/>
              </a:rPr>
              <a:t>Proactive vs. Reactive</a:t>
            </a:r>
          </a:p>
          <a:p>
            <a:pPr marL="744538" lvl="2" indent="-287338" algn="l">
              <a:spcBef>
                <a:spcPct val="20000"/>
              </a:spcBef>
              <a:buFontTx/>
              <a:buChar char="•"/>
            </a:pPr>
            <a:r>
              <a:rPr lang="en-US" sz="2000" dirty="0" smtClean="0">
                <a:solidFill>
                  <a:schemeClr val="bg2"/>
                </a:solidFill>
                <a:latin typeface="Arial" charset="0"/>
              </a:rPr>
              <a:t>Will be able to predict when additional buses will be needed before the need arises.</a:t>
            </a:r>
            <a:endParaRPr lang="en-US" sz="2000" dirty="0">
              <a:solidFill>
                <a:schemeClr val="bg2"/>
              </a:solidFill>
              <a:latin typeface="Arial" charset="0"/>
            </a:endParaRPr>
          </a:p>
          <a:p>
            <a:pPr lvl="4" algn="l">
              <a:spcBef>
                <a:spcPct val="20000"/>
              </a:spcBef>
              <a:buFontTx/>
              <a:buChar char="»"/>
            </a:pPr>
            <a:endParaRPr lang="en-US" sz="2000" dirty="0">
              <a:solidFill>
                <a:schemeClr val="bg2"/>
              </a:solidFill>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bwMode="auto">
          <a:xfrm>
            <a:off x="457200" y="381000"/>
            <a:ext cx="8229600" cy="1143000"/>
          </a:xfrm>
          <a:noFill/>
          <a:ln>
            <a:miter lim="800000"/>
            <a:headEnd/>
            <a:tailEnd/>
          </a:ln>
        </p:spPr>
        <p:txBody>
          <a:bodyPr vert="horz" wrap="square" lIns="91440" tIns="45720" rIns="91440" bIns="45720" numCol="1" anchor="ctr" anchorCtr="0" compatLnSpc="1">
            <a:prstTxWarp prst="textNoShape">
              <a:avLst/>
            </a:prstTxWarp>
          </a:bodyPr>
          <a:lstStyle/>
          <a:p>
            <a:pPr algn="ctr"/>
            <a:r>
              <a:rPr lang="en-US" sz="5000" dirty="0" smtClean="0">
                <a:solidFill>
                  <a:srgbClr val="902052"/>
                </a:solidFill>
              </a:rPr>
              <a:t>Project Scope</a:t>
            </a:r>
            <a:endParaRPr lang="en-US" dirty="0">
              <a:solidFill>
                <a:srgbClr val="153A81"/>
              </a:solidFill>
              <a:latin typeface="Franklin Gothic Medium" pitchFamily="34" charset="0"/>
            </a:endParaRPr>
          </a:p>
        </p:txBody>
      </p:sp>
      <p:sp>
        <p:nvSpPr>
          <p:cNvPr id="11270" name="Rectangle 6"/>
          <p:cNvSpPr>
            <a:spLocks/>
          </p:cNvSpPr>
          <p:nvPr/>
        </p:nvSpPr>
        <p:spPr bwMode="auto">
          <a:xfrm>
            <a:off x="457200" y="1828800"/>
            <a:ext cx="8382000" cy="4118050"/>
          </a:xfrm>
          <a:prstGeom prst="rect">
            <a:avLst/>
          </a:prstGeom>
          <a:noFill/>
          <a:ln w="25400">
            <a:noFill/>
            <a:miter lim="800000"/>
            <a:headEnd/>
            <a:tailEnd/>
          </a:ln>
          <a:effectLst/>
        </p:spPr>
        <p:txBody>
          <a:bodyPr wrap="square">
            <a:spAutoFit/>
          </a:bodyPr>
          <a:lstStyle/>
          <a:p>
            <a:pPr marL="287338" indent="-287338" algn="l">
              <a:spcBef>
                <a:spcPct val="20000"/>
              </a:spcBef>
              <a:buFontTx/>
              <a:buChar char="•"/>
            </a:pPr>
            <a:r>
              <a:rPr lang="en-US" sz="2800" dirty="0" smtClean="0">
                <a:solidFill>
                  <a:schemeClr val="bg2"/>
                </a:solidFill>
                <a:latin typeface="Arial" charset="0"/>
              </a:rPr>
              <a:t>Project Planning – develop schedule, routing model development and implementation.</a:t>
            </a:r>
          </a:p>
          <a:p>
            <a:pPr marL="287338" indent="-287338" algn="l">
              <a:spcBef>
                <a:spcPct val="20000"/>
              </a:spcBef>
              <a:buFontTx/>
              <a:buChar char="•"/>
            </a:pPr>
            <a:r>
              <a:rPr lang="en-US" sz="2800" dirty="0" smtClean="0">
                <a:solidFill>
                  <a:schemeClr val="bg2"/>
                </a:solidFill>
                <a:latin typeface="Arial" charset="0"/>
              </a:rPr>
              <a:t>Data collection – evaluation and selection of methods and hardware for data collection.</a:t>
            </a:r>
          </a:p>
          <a:p>
            <a:pPr marL="627063" lvl="1" indent="-169863" algn="l">
              <a:spcBef>
                <a:spcPct val="20000"/>
              </a:spcBef>
              <a:buFontTx/>
              <a:buChar char="•"/>
            </a:pPr>
            <a:r>
              <a:rPr lang="en-US" sz="2000" dirty="0" smtClean="0">
                <a:solidFill>
                  <a:schemeClr val="bg2"/>
                </a:solidFill>
                <a:latin typeface="Arial" charset="0"/>
              </a:rPr>
              <a:t>Develop specs for equipment</a:t>
            </a:r>
          </a:p>
          <a:p>
            <a:pPr marL="627063" lvl="1" indent="-169863" algn="l">
              <a:spcBef>
                <a:spcPct val="20000"/>
              </a:spcBef>
              <a:buFontTx/>
              <a:buChar char="•"/>
            </a:pPr>
            <a:r>
              <a:rPr lang="en-US" sz="2000" dirty="0" smtClean="0">
                <a:solidFill>
                  <a:schemeClr val="bg2"/>
                </a:solidFill>
                <a:latin typeface="Arial" charset="0"/>
              </a:rPr>
              <a:t>Procure equipment</a:t>
            </a:r>
          </a:p>
          <a:p>
            <a:pPr marL="627063" lvl="1" indent="-169863" algn="l">
              <a:spcBef>
                <a:spcPct val="20000"/>
              </a:spcBef>
              <a:buFontTx/>
              <a:buChar char="•"/>
            </a:pPr>
            <a:r>
              <a:rPr lang="en-US" sz="2000" dirty="0" smtClean="0">
                <a:solidFill>
                  <a:schemeClr val="bg2"/>
                </a:solidFill>
                <a:latin typeface="Arial" charset="0"/>
              </a:rPr>
              <a:t>Install</a:t>
            </a:r>
          </a:p>
          <a:p>
            <a:pPr marL="627063" lvl="1" indent="-169863" algn="l">
              <a:spcBef>
                <a:spcPct val="20000"/>
              </a:spcBef>
              <a:buFontTx/>
              <a:buChar char="•"/>
            </a:pPr>
            <a:r>
              <a:rPr lang="en-US" sz="2000" dirty="0" smtClean="0">
                <a:solidFill>
                  <a:schemeClr val="bg2"/>
                </a:solidFill>
                <a:latin typeface="Arial" charset="0"/>
              </a:rPr>
              <a:t>Design software applications</a:t>
            </a:r>
          </a:p>
          <a:p>
            <a:pPr marL="627063" lvl="1" indent="-169863" algn="l">
              <a:spcBef>
                <a:spcPct val="20000"/>
              </a:spcBef>
              <a:buFontTx/>
              <a:buChar char="•"/>
            </a:pPr>
            <a:r>
              <a:rPr lang="en-US" sz="2000" dirty="0" smtClean="0">
                <a:solidFill>
                  <a:schemeClr val="bg2"/>
                </a:solidFill>
                <a:latin typeface="Arial" charset="0"/>
              </a:rPr>
              <a:t>Collect data</a:t>
            </a:r>
            <a:endParaRPr lang="en-US" sz="2000" dirty="0">
              <a:solidFill>
                <a:schemeClr val="bg2"/>
              </a:solidFill>
              <a:latin typeface="Arial" charset="0"/>
            </a:endParaRPr>
          </a:p>
          <a:p>
            <a:pPr lvl="4" algn="l">
              <a:spcBef>
                <a:spcPct val="20000"/>
              </a:spcBef>
              <a:buFontTx/>
              <a:buChar char="»"/>
            </a:pPr>
            <a:endParaRPr lang="en-US" sz="2000" dirty="0">
              <a:solidFill>
                <a:schemeClr val="bg2"/>
              </a:solidFill>
              <a:latin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bwMode="auto">
          <a:xfrm>
            <a:off x="457200" y="381000"/>
            <a:ext cx="8229600" cy="1143000"/>
          </a:xfrm>
          <a:noFill/>
          <a:ln>
            <a:miter lim="800000"/>
            <a:headEnd/>
            <a:tailEnd/>
          </a:ln>
        </p:spPr>
        <p:txBody>
          <a:bodyPr vert="horz" wrap="square" lIns="91440" tIns="45720" rIns="91440" bIns="45720" numCol="1" anchor="ctr" anchorCtr="0" compatLnSpc="1">
            <a:prstTxWarp prst="textNoShape">
              <a:avLst/>
            </a:prstTxWarp>
          </a:bodyPr>
          <a:lstStyle/>
          <a:p>
            <a:pPr algn="ctr"/>
            <a:r>
              <a:rPr lang="en-US" sz="5000" dirty="0" smtClean="0">
                <a:solidFill>
                  <a:srgbClr val="902052"/>
                </a:solidFill>
              </a:rPr>
              <a:t>Project Scope Cont’d</a:t>
            </a:r>
            <a:endParaRPr lang="en-US" dirty="0">
              <a:solidFill>
                <a:srgbClr val="153A81"/>
              </a:solidFill>
              <a:latin typeface="Franklin Gothic Medium" pitchFamily="34" charset="0"/>
            </a:endParaRPr>
          </a:p>
        </p:txBody>
      </p:sp>
      <p:sp>
        <p:nvSpPr>
          <p:cNvPr id="11270" name="Rectangle 6"/>
          <p:cNvSpPr>
            <a:spLocks/>
          </p:cNvSpPr>
          <p:nvPr/>
        </p:nvSpPr>
        <p:spPr bwMode="auto">
          <a:xfrm>
            <a:off x="609600" y="1600200"/>
            <a:ext cx="7848600" cy="4770537"/>
          </a:xfrm>
          <a:prstGeom prst="rect">
            <a:avLst/>
          </a:prstGeom>
          <a:noFill/>
          <a:ln w="25400">
            <a:noFill/>
            <a:miter lim="800000"/>
            <a:headEnd/>
            <a:tailEnd/>
          </a:ln>
          <a:effectLst/>
        </p:spPr>
        <p:txBody>
          <a:bodyPr wrap="square">
            <a:spAutoFit/>
          </a:bodyPr>
          <a:lstStyle/>
          <a:p>
            <a:pPr marL="287338" indent="-287338" algn="l">
              <a:spcBef>
                <a:spcPct val="20000"/>
              </a:spcBef>
              <a:buFontTx/>
              <a:buChar char="•"/>
            </a:pPr>
            <a:r>
              <a:rPr lang="en-US" sz="2800" dirty="0" smtClean="0">
                <a:solidFill>
                  <a:schemeClr val="bg2"/>
                </a:solidFill>
                <a:latin typeface="Arial" charset="0"/>
              </a:rPr>
              <a:t>Data analysis and modeling algorithm development</a:t>
            </a:r>
          </a:p>
          <a:p>
            <a:pPr marL="287338" indent="-287338" algn="l">
              <a:spcBef>
                <a:spcPct val="20000"/>
              </a:spcBef>
              <a:buFontTx/>
              <a:buChar char="•"/>
            </a:pPr>
            <a:r>
              <a:rPr lang="en-US" sz="2800" dirty="0" smtClean="0">
                <a:solidFill>
                  <a:schemeClr val="bg2"/>
                </a:solidFill>
                <a:latin typeface="Arial" charset="0"/>
              </a:rPr>
              <a:t>Model calibration and finalization – to be tested during pilot implementation</a:t>
            </a:r>
          </a:p>
          <a:p>
            <a:pPr marL="287338" indent="-287338" algn="l">
              <a:spcBef>
                <a:spcPct val="20000"/>
              </a:spcBef>
              <a:buFontTx/>
              <a:buChar char="•"/>
            </a:pPr>
            <a:r>
              <a:rPr lang="en-US" sz="2800" dirty="0" smtClean="0">
                <a:solidFill>
                  <a:schemeClr val="bg2"/>
                </a:solidFill>
                <a:latin typeface="Arial" charset="0"/>
              </a:rPr>
              <a:t>Implementation and testing of the routing/scheduling plan</a:t>
            </a:r>
          </a:p>
          <a:p>
            <a:pPr marL="287338" indent="-287338" algn="l">
              <a:spcBef>
                <a:spcPct val="20000"/>
              </a:spcBef>
              <a:buFontTx/>
              <a:buChar char="•"/>
            </a:pPr>
            <a:r>
              <a:rPr lang="en-US" sz="2800" dirty="0" smtClean="0">
                <a:solidFill>
                  <a:schemeClr val="bg2"/>
                </a:solidFill>
                <a:latin typeface="Arial" charset="0"/>
              </a:rPr>
              <a:t>Pilot implementation</a:t>
            </a:r>
          </a:p>
          <a:p>
            <a:pPr marL="287338" indent="-287338" algn="l">
              <a:spcBef>
                <a:spcPct val="20000"/>
              </a:spcBef>
              <a:buFontTx/>
              <a:buChar char="•"/>
            </a:pPr>
            <a:r>
              <a:rPr lang="en-US" sz="2800" dirty="0" smtClean="0">
                <a:solidFill>
                  <a:schemeClr val="bg2"/>
                </a:solidFill>
                <a:latin typeface="Arial" charset="0"/>
              </a:rPr>
              <a:t>Revisions of optimization model</a:t>
            </a:r>
          </a:p>
          <a:p>
            <a:pPr marL="287338" indent="-287338" algn="l">
              <a:spcBef>
                <a:spcPct val="20000"/>
              </a:spcBef>
              <a:buFontTx/>
              <a:buChar char="•"/>
            </a:pPr>
            <a:r>
              <a:rPr lang="en-US" sz="2800" dirty="0" smtClean="0">
                <a:solidFill>
                  <a:schemeClr val="bg2"/>
                </a:solidFill>
                <a:latin typeface="Arial" charset="0"/>
              </a:rPr>
              <a:t>System-wide implementation</a:t>
            </a:r>
            <a:endParaRPr lang="en-US" sz="1800" dirty="0">
              <a:solidFill>
                <a:schemeClr val="bg2"/>
              </a:solidFill>
              <a:latin typeface="Arial" charset="0"/>
            </a:endParaRPr>
          </a:p>
          <a:p>
            <a:pPr lvl="4" algn="l">
              <a:spcBef>
                <a:spcPct val="20000"/>
              </a:spcBef>
              <a:buFontTx/>
              <a:buChar char="»"/>
            </a:pPr>
            <a:endParaRPr lang="en-US" sz="2000" dirty="0">
              <a:solidFill>
                <a:schemeClr val="bg2"/>
              </a:solidFill>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bwMode="auto">
          <a:xfrm>
            <a:off x="457200" y="762000"/>
            <a:ext cx="8229600" cy="1143000"/>
          </a:xfrm>
          <a:noFill/>
          <a:ln>
            <a:miter lim="800000"/>
            <a:headEnd/>
            <a:tailEnd/>
          </a:ln>
        </p:spPr>
        <p:txBody>
          <a:bodyPr vert="horz" wrap="square" lIns="91440" tIns="45720" rIns="91440" bIns="45720" numCol="1" anchor="ctr" anchorCtr="0" compatLnSpc="1">
            <a:prstTxWarp prst="textNoShape">
              <a:avLst/>
            </a:prstTxWarp>
          </a:bodyPr>
          <a:lstStyle/>
          <a:p>
            <a:pPr algn="ctr"/>
            <a:r>
              <a:rPr lang="en-US" sz="5000" dirty="0" smtClean="0">
                <a:solidFill>
                  <a:srgbClr val="902052"/>
                </a:solidFill>
              </a:rPr>
              <a:t>Reason for Study</a:t>
            </a:r>
            <a:endParaRPr lang="en-US" dirty="0">
              <a:solidFill>
                <a:srgbClr val="153A81"/>
              </a:solidFill>
              <a:latin typeface="Franklin Gothic Medium" pitchFamily="34" charset="0"/>
            </a:endParaRPr>
          </a:p>
        </p:txBody>
      </p:sp>
      <p:sp>
        <p:nvSpPr>
          <p:cNvPr id="11270" name="Rectangle 6"/>
          <p:cNvSpPr>
            <a:spLocks/>
          </p:cNvSpPr>
          <p:nvPr/>
        </p:nvSpPr>
        <p:spPr bwMode="auto">
          <a:xfrm>
            <a:off x="609600" y="2133600"/>
            <a:ext cx="7543800" cy="3219343"/>
          </a:xfrm>
          <a:prstGeom prst="rect">
            <a:avLst/>
          </a:prstGeom>
          <a:noFill/>
          <a:ln w="25400">
            <a:noFill/>
            <a:miter lim="800000"/>
            <a:headEnd/>
            <a:tailEnd/>
          </a:ln>
          <a:effectLst/>
        </p:spPr>
        <p:txBody>
          <a:bodyPr wrap="square">
            <a:spAutoFit/>
          </a:bodyPr>
          <a:lstStyle/>
          <a:p>
            <a:pPr marL="287338" indent="-287338" algn="l">
              <a:spcBef>
                <a:spcPct val="20000"/>
              </a:spcBef>
              <a:buFontTx/>
              <a:buChar char="•"/>
            </a:pPr>
            <a:r>
              <a:rPr lang="en-US" sz="3200" dirty="0" smtClean="0">
                <a:solidFill>
                  <a:schemeClr val="bg2"/>
                </a:solidFill>
                <a:latin typeface="Arial" charset="0"/>
              </a:rPr>
              <a:t>To see if it is possible to use dynamic routing to:</a:t>
            </a:r>
          </a:p>
          <a:p>
            <a:pPr marL="287338" indent="-287338" algn="l">
              <a:spcBef>
                <a:spcPct val="20000"/>
              </a:spcBef>
              <a:buFontTx/>
              <a:buChar char="•"/>
            </a:pPr>
            <a:r>
              <a:rPr lang="en-US" sz="3200" dirty="0" smtClean="0">
                <a:solidFill>
                  <a:schemeClr val="bg2"/>
                </a:solidFill>
                <a:latin typeface="Arial" charset="0"/>
              </a:rPr>
              <a:t>Reduce CO2 gases/fuel usage</a:t>
            </a:r>
          </a:p>
          <a:p>
            <a:pPr marL="287338" indent="-287338" algn="l">
              <a:spcBef>
                <a:spcPct val="20000"/>
              </a:spcBef>
              <a:buFontTx/>
              <a:buChar char="•"/>
            </a:pPr>
            <a:r>
              <a:rPr lang="en-US" sz="3200" dirty="0" smtClean="0">
                <a:solidFill>
                  <a:schemeClr val="bg2"/>
                </a:solidFill>
                <a:latin typeface="Arial" charset="0"/>
              </a:rPr>
              <a:t>Enable a more efficient transit system</a:t>
            </a:r>
          </a:p>
          <a:p>
            <a:pPr marL="287338" indent="-287338" algn="l">
              <a:spcBef>
                <a:spcPct val="20000"/>
              </a:spcBef>
              <a:buFontTx/>
              <a:buChar char="•"/>
            </a:pPr>
            <a:r>
              <a:rPr lang="en-US" sz="3200" dirty="0" smtClean="0">
                <a:solidFill>
                  <a:schemeClr val="bg2"/>
                </a:solidFill>
                <a:latin typeface="Arial" charset="0"/>
              </a:rPr>
              <a:t>Increase customer satisfaction</a:t>
            </a:r>
            <a:endParaRPr lang="en-US" sz="2000" dirty="0">
              <a:solidFill>
                <a:schemeClr val="bg2"/>
              </a:solidFill>
              <a:latin typeface="Arial" charset="0"/>
            </a:endParaRPr>
          </a:p>
          <a:p>
            <a:pPr lvl="4" algn="l">
              <a:spcBef>
                <a:spcPct val="20000"/>
              </a:spcBef>
              <a:buFontTx/>
              <a:buChar char="»"/>
            </a:pPr>
            <a:endParaRPr lang="en-US" sz="2000" dirty="0">
              <a:solidFill>
                <a:schemeClr val="bg2"/>
              </a:solidFill>
              <a:latin typeface="Arial"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werpoint_White_Master">
  <a:themeElements>
    <a:clrScheme name="">
      <a:dk1>
        <a:srgbClr val="FFFFFF"/>
      </a:dk1>
      <a:lt1>
        <a:srgbClr val="FFFFFF"/>
      </a:lt1>
      <a:dk2>
        <a:srgbClr val="000000"/>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Title &amp; Sub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200" b="0" i="0" u="none" strike="noStrike" cap="none" normalizeH="0" baseline="0" smtClean="0">
            <a:ln>
              <a:noFill/>
            </a:ln>
            <a:solidFill>
              <a:srgbClr val="000000"/>
            </a:solidFill>
            <a:effectLst/>
            <a:latin typeface="GillSans" pitchFamily="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200" b="0" i="0" u="none" strike="noStrike" cap="none" normalizeH="0" baseline="0" smtClean="0">
            <a:ln>
              <a:noFill/>
            </a:ln>
            <a:solidFill>
              <a:srgbClr val="000000"/>
            </a:solidFill>
            <a:effectLst/>
            <a:latin typeface="GillSans" pitchFamily="1"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FFFFFF"/>
      </a:dk1>
      <a:lt1>
        <a:srgbClr val="FFFFFF"/>
      </a:lt1>
      <a:dk2>
        <a:srgbClr val="000000"/>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Title &amp;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200" b="0" i="0" u="none" strike="noStrike" cap="none" normalizeH="0" baseline="0" smtClean="0">
            <a:ln>
              <a:noFill/>
            </a:ln>
            <a:solidFill>
              <a:srgbClr val="000000"/>
            </a:solidFill>
            <a:effectLst/>
            <a:latin typeface="GillSans" pitchFamily="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tab pos="1066800" algn="l"/>
          </a:tabLst>
          <a:defRPr kumimoji="0" lang="en-US" sz="4200" b="0" i="0" u="none" strike="noStrike" cap="none" normalizeH="0" baseline="0" smtClean="0">
            <a:ln>
              <a:noFill/>
            </a:ln>
            <a:solidFill>
              <a:srgbClr val="000000"/>
            </a:solidFill>
            <a:effectLst/>
            <a:latin typeface="GillSans" pitchFamily="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Powerpoint_White_Master</Template>
  <TotalTime>6178</TotalTime>
  <Pages>0</Pages>
  <Words>469</Words>
  <Characters>0</Characters>
  <PresentationFormat>Letter Paper (8.5x11 in)</PresentationFormat>
  <Lines>0</Lines>
  <Paragraphs>74</Paragraphs>
  <Slides>17</Slides>
  <Notes>12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Powerpoint_White_Master</vt:lpstr>
      <vt:lpstr>Title &amp; Bullets</vt:lpstr>
      <vt:lpstr>About Blacksburg Transit</vt:lpstr>
      <vt:lpstr>Slide 2</vt:lpstr>
      <vt:lpstr>Operations</vt:lpstr>
      <vt:lpstr>What is ITS?</vt:lpstr>
      <vt:lpstr>TIGGER Grant Overview TIGGER – Transit Investment in Greenhouse Gas and Energy Reduction</vt:lpstr>
      <vt:lpstr>What is the TIGGER Grant?</vt:lpstr>
      <vt:lpstr>Project Scope</vt:lpstr>
      <vt:lpstr>Project Scope Cont’d</vt:lpstr>
      <vt:lpstr>Reason for Study</vt:lpstr>
      <vt:lpstr>Objectives</vt:lpstr>
      <vt:lpstr>Map of Tested Area</vt:lpstr>
      <vt:lpstr>What is BT4U?</vt:lpstr>
      <vt:lpstr>Slide 13</vt:lpstr>
      <vt:lpstr>Live Map</vt:lpstr>
      <vt:lpstr>Live Map</vt:lpstr>
      <vt:lpstr>BT4U Classic</vt:lpstr>
      <vt:lpstr>BT4U Text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Bus Route</dc:title>
  <dc:creator>Fiona Rhodes</dc:creator>
  <cp:lastModifiedBy>mnelson</cp:lastModifiedBy>
  <cp:revision>454</cp:revision>
  <cp:lastPrinted>2007-06-13T14:59:10Z</cp:lastPrinted>
  <dcterms:created xsi:type="dcterms:W3CDTF">2013-10-14T19:06:07Z</dcterms:created>
  <dcterms:modified xsi:type="dcterms:W3CDTF">2013-11-21T19:54:56Z</dcterms:modified>
</cp:coreProperties>
</file>